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3" r:id="rId1"/>
  </p:sldMasterIdLst>
  <p:notesMasterIdLst>
    <p:notesMasterId r:id="rId19"/>
  </p:notesMasterIdLst>
  <p:handoutMasterIdLst>
    <p:handoutMasterId r:id="rId20"/>
  </p:handoutMasterIdLst>
  <p:sldIdLst>
    <p:sldId id="256" r:id="rId2"/>
    <p:sldId id="294" r:id="rId3"/>
    <p:sldId id="266" r:id="rId4"/>
    <p:sldId id="305" r:id="rId5"/>
    <p:sldId id="307" r:id="rId6"/>
    <p:sldId id="309" r:id="rId7"/>
    <p:sldId id="313" r:id="rId8"/>
    <p:sldId id="312" r:id="rId9"/>
    <p:sldId id="306" r:id="rId10"/>
    <p:sldId id="281" r:id="rId11"/>
    <p:sldId id="311" r:id="rId12"/>
    <p:sldId id="303" r:id="rId13"/>
    <p:sldId id="280" r:id="rId14"/>
    <p:sldId id="314" r:id="rId15"/>
    <p:sldId id="271" r:id="rId16"/>
    <p:sldId id="352" r:id="rId17"/>
    <p:sldId id="29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nandez,Denitza Maria" initials="HM" lastIdx="4" clrIdx="0">
    <p:extLst>
      <p:ext uri="{19B8F6BF-5375-455C-9EA6-DF929625EA0E}">
        <p15:presenceInfo xmlns:p15="http://schemas.microsoft.com/office/powerpoint/2012/main" userId="S::Denitza.Hernandez@hf.org::680f79a8-6a83-4d1a-aabb-c7148dbea716" providerId="AD"/>
      </p:ext>
    </p:extLst>
  </p:cmAuthor>
  <p:cmAuthor id="2" name="Yarian,Jonathan Edward" initials="YE" lastIdx="1" clrIdx="1">
    <p:extLst>
      <p:ext uri="{19B8F6BF-5375-455C-9EA6-DF929625EA0E}">
        <p15:presenceInfo xmlns:p15="http://schemas.microsoft.com/office/powerpoint/2012/main" userId="S-1-5-21-3340262397-995178708-756609424-44007" providerId="AD"/>
      </p:ext>
    </p:extLst>
  </p:cmAuthor>
  <p:cmAuthor id="3" name="McClung Jr,Charles Edward" initials="MJE" lastIdx="5" clrIdx="2">
    <p:extLst>
      <p:ext uri="{19B8F6BF-5375-455C-9EA6-DF929625EA0E}">
        <p15:presenceInfo xmlns:p15="http://schemas.microsoft.com/office/powerpoint/2012/main" userId="S-1-5-21-3340262397-995178708-756609424-1372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3B5"/>
    <a:srgbClr val="192756"/>
    <a:srgbClr val="192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86" autoAdjust="0"/>
    <p:restoredTop sz="94238" autoAdjust="0"/>
  </p:normalViewPr>
  <p:slideViewPr>
    <p:cSldViewPr snapToGrid="0" snapToObjects="1">
      <p:cViewPr varScale="1">
        <p:scale>
          <a:sx n="107" d="100"/>
          <a:sy n="107" d="100"/>
        </p:scale>
        <p:origin x="1620" y="17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2" d="100"/>
          <a:sy n="82" d="100"/>
        </p:scale>
        <p:origin x="315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B3FBB2-3534-EF46-AE2E-CE202CABE5B1}" type="datetimeFigureOut">
              <a:rPr lang="en-US" smtClean="0"/>
              <a:pPr/>
              <a:t>10/18/2021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11DD26-47AF-3944-91CC-7B883497C3A0}" type="slidenum">
              <a:rPr lang="en-US" smtClean="0"/>
              <a:pPr/>
              <a:t>‹#›</a:t>
            </a:fld>
            <a:endParaRPr lang="en-US" dirty="0"/>
          </a:p>
        </p:txBody>
      </p:sp>
    </p:spTree>
    <p:extLst>
      <p:ext uri="{BB962C8B-B14F-4D97-AF65-F5344CB8AC3E}">
        <p14:creationId xmlns:p14="http://schemas.microsoft.com/office/powerpoint/2010/main" val="699786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BF725A-4DE3-F347-B405-186D6426AF80}" type="datetimeFigureOut">
              <a:rPr lang="en-US" smtClean="0"/>
              <a:pPr/>
              <a:t>10/18/2021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2B0BC-FA97-FB47-A7F7-196EDDC37D60}" type="slidenum">
              <a:rPr lang="en-US" smtClean="0"/>
              <a:pPr/>
              <a:t>‹#›</a:t>
            </a:fld>
            <a:endParaRPr lang="en-US" dirty="0"/>
          </a:p>
        </p:txBody>
      </p:sp>
    </p:spTree>
    <p:extLst>
      <p:ext uri="{BB962C8B-B14F-4D97-AF65-F5344CB8AC3E}">
        <p14:creationId xmlns:p14="http://schemas.microsoft.com/office/powerpoint/2010/main" val="1694884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2B0BC-FA97-FB47-A7F7-196EDDC37D60}" type="slidenum">
              <a:rPr lang="en-US" smtClean="0"/>
              <a:pPr/>
              <a:t>2</a:t>
            </a:fld>
            <a:endParaRPr lang="en-US" dirty="0"/>
          </a:p>
        </p:txBody>
      </p:sp>
    </p:spTree>
    <p:extLst>
      <p:ext uri="{BB962C8B-B14F-4D97-AF65-F5344CB8AC3E}">
        <p14:creationId xmlns:p14="http://schemas.microsoft.com/office/powerpoint/2010/main" val="15868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2B0BC-FA97-FB47-A7F7-196EDDC37D60}" type="slidenum">
              <a:rPr lang="en-US" smtClean="0"/>
              <a:pPr/>
              <a:t>6</a:t>
            </a:fld>
            <a:endParaRPr lang="en-US" dirty="0"/>
          </a:p>
        </p:txBody>
      </p:sp>
    </p:spTree>
    <p:extLst>
      <p:ext uri="{BB962C8B-B14F-4D97-AF65-F5344CB8AC3E}">
        <p14:creationId xmlns:p14="http://schemas.microsoft.com/office/powerpoint/2010/main" val="1565987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2B0BC-FA97-FB47-A7F7-196EDDC37D60}" type="slidenum">
              <a:rPr lang="en-US" smtClean="0"/>
              <a:pPr/>
              <a:t>7</a:t>
            </a:fld>
            <a:endParaRPr lang="en-US" dirty="0"/>
          </a:p>
        </p:txBody>
      </p:sp>
    </p:spTree>
    <p:extLst>
      <p:ext uri="{BB962C8B-B14F-4D97-AF65-F5344CB8AC3E}">
        <p14:creationId xmlns:p14="http://schemas.microsoft.com/office/powerpoint/2010/main" val="555308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1142999" y="3188613"/>
            <a:ext cx="6858000" cy="1109663"/>
          </a:xfrm>
          <a:prstGeom prst="rect">
            <a:avLst/>
          </a:prstGeom>
        </p:spPr>
        <p:txBody>
          <a:bodyPr>
            <a:noAutofit/>
          </a:bodyPr>
          <a:lstStyle>
            <a:lvl1pPr algn="ctr">
              <a:defRPr sz="4400"/>
            </a:lvl1pPr>
          </a:lstStyle>
          <a:p>
            <a:r>
              <a:rPr lang="en-US" sz="4400" dirty="0"/>
              <a:t>Title (44 </a:t>
            </a:r>
            <a:r>
              <a:rPr lang="en-US" sz="4400" dirty="0" err="1"/>
              <a:t>pt</a:t>
            </a:r>
            <a:r>
              <a:rPr lang="en-US" sz="4400" dirty="0"/>
              <a:t>)</a:t>
            </a:r>
            <a:endParaRPr lang="en-US" b="1" dirty="0">
              <a:solidFill>
                <a:srgbClr val="192757"/>
              </a:solidFill>
              <a:latin typeface="Arial" charset="0"/>
              <a:ea typeface="Arial" charset="0"/>
              <a:cs typeface="Arial" charset="0"/>
            </a:endParaRPr>
          </a:p>
        </p:txBody>
      </p:sp>
      <p:sp>
        <p:nvSpPr>
          <p:cNvPr id="8" name="Rectangle 7">
            <a:extLst>
              <a:ext uri="{FF2B5EF4-FFF2-40B4-BE49-F238E27FC236}">
                <a16:creationId xmlns:a16="http://schemas.microsoft.com/office/drawing/2014/main" id="{20A405E3-F3B8-2040-A32C-6B25E3153D43}"/>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3" name="Group 2">
            <a:extLst>
              <a:ext uri="{FF2B5EF4-FFF2-40B4-BE49-F238E27FC236}">
                <a16:creationId xmlns:a16="http://schemas.microsoft.com/office/drawing/2014/main" id="{8DD04289-5314-6D4F-976B-264A924B871B}"/>
              </a:ext>
            </a:extLst>
          </p:cNvPr>
          <p:cNvGrpSpPr/>
          <p:nvPr userDrawn="1"/>
        </p:nvGrpSpPr>
        <p:grpSpPr>
          <a:xfrm>
            <a:off x="0" y="6712273"/>
            <a:ext cx="9144000" cy="145727"/>
            <a:chOff x="0" y="6712273"/>
            <a:chExt cx="9144000" cy="145727"/>
          </a:xfrm>
        </p:grpSpPr>
        <p:sp>
          <p:nvSpPr>
            <p:cNvPr id="9" name="Rectangle 8">
              <a:extLst>
                <a:ext uri="{FF2B5EF4-FFF2-40B4-BE49-F238E27FC236}">
                  <a16:creationId xmlns:a16="http://schemas.microsoft.com/office/drawing/2014/main" id="{A56A2B8C-1476-E945-A9CC-F8160925AF84}"/>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FCE9C760-D739-1748-9650-928204C4FD61}"/>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1" name="Content Placeholder 20">
            <a:extLst>
              <a:ext uri="{FF2B5EF4-FFF2-40B4-BE49-F238E27FC236}">
                <a16:creationId xmlns:a16="http://schemas.microsoft.com/office/drawing/2014/main" id="{07E1B963-4B12-D44A-8997-57FDE0834094}"/>
              </a:ext>
            </a:extLst>
          </p:cNvPr>
          <p:cNvSpPr>
            <a:spLocks noGrp="1"/>
          </p:cNvSpPr>
          <p:nvPr userDrawn="1">
            <p:ph sz="quarter" idx="10" hasCustomPrompt="1"/>
          </p:nvPr>
        </p:nvSpPr>
        <p:spPr>
          <a:xfrm>
            <a:off x="1143000" y="4419071"/>
            <a:ext cx="6858000" cy="550862"/>
          </a:xfrm>
        </p:spPr>
        <p:txBody>
          <a:bodyPr>
            <a:noAutofit/>
          </a:bodyPr>
          <a:lstStyle>
            <a:lvl1pPr marL="0" indent="0" algn="ctr">
              <a:buNone/>
              <a:defRPr sz="3600"/>
            </a:lvl1pPr>
          </a:lstStyle>
          <a:p>
            <a:pPr lvl="0"/>
            <a:r>
              <a:rPr lang="en-US" dirty="0"/>
              <a:t>Subtitle (36 </a:t>
            </a:r>
            <a:r>
              <a:rPr lang="en-US" dirty="0" err="1"/>
              <a:t>pt</a:t>
            </a:r>
            <a:r>
              <a:rPr lang="en-US" dirty="0"/>
              <a:t>)</a:t>
            </a:r>
          </a:p>
        </p:txBody>
      </p:sp>
      <p:pic>
        <p:nvPicPr>
          <p:cNvPr id="13" name="Picture 12">
            <a:extLst>
              <a:ext uri="{FF2B5EF4-FFF2-40B4-BE49-F238E27FC236}">
                <a16:creationId xmlns:a16="http://schemas.microsoft.com/office/drawing/2014/main" id="{8AF58A7D-702D-A44E-AF2B-54AD85FC2E15}"/>
              </a:ext>
            </a:extLst>
          </p:cNvPr>
          <p:cNvPicPr>
            <a:picLocks noChangeAspect="1"/>
          </p:cNvPicPr>
          <p:nvPr userDrawn="1"/>
        </p:nvPicPr>
        <p:blipFill>
          <a:blip r:embed="rId2"/>
          <a:stretch>
            <a:fillRect/>
          </a:stretch>
        </p:blipFill>
        <p:spPr>
          <a:xfrm>
            <a:off x="1894605" y="0"/>
            <a:ext cx="2676252" cy="2141001"/>
          </a:xfrm>
          <a:prstGeom prst="rect">
            <a:avLst/>
          </a:prstGeom>
          <a:effectLst>
            <a:outerShdw blurRad="152400" dist="12700" dir="5400000" sx="103000" sy="103000" algn="t" rotWithShape="0">
              <a:prstClr val="black">
                <a:alpha val="35000"/>
              </a:prstClr>
            </a:outerShdw>
          </a:effectLst>
        </p:spPr>
      </p:pic>
      <p:pic>
        <p:nvPicPr>
          <p:cNvPr id="15" name="Picture 14">
            <a:extLst>
              <a:ext uri="{FF2B5EF4-FFF2-40B4-BE49-F238E27FC236}">
                <a16:creationId xmlns:a16="http://schemas.microsoft.com/office/drawing/2014/main" id="{B01CE151-EC9A-7943-9713-91390BE1AFC5}"/>
              </a:ext>
            </a:extLst>
          </p:cNvPr>
          <p:cNvPicPr>
            <a:picLocks noChangeAspect="1"/>
          </p:cNvPicPr>
          <p:nvPr userDrawn="1"/>
        </p:nvPicPr>
        <p:blipFill>
          <a:blip r:embed="rId3"/>
          <a:stretch>
            <a:fillRect/>
          </a:stretch>
        </p:blipFill>
        <p:spPr>
          <a:xfrm>
            <a:off x="2478305" y="602518"/>
            <a:ext cx="1501191" cy="618531"/>
          </a:xfrm>
          <a:prstGeom prst="rect">
            <a:avLst/>
          </a:prstGeom>
        </p:spPr>
      </p:pic>
      <p:pic>
        <p:nvPicPr>
          <p:cNvPr id="11" name="Picture 2" descr="C:\Users\Olivia\Desktop\AdventHealth-Logo.png">
            <a:extLst>
              <a:ext uri="{FF2B5EF4-FFF2-40B4-BE49-F238E27FC236}">
                <a16:creationId xmlns:a16="http://schemas.microsoft.com/office/drawing/2014/main" id="{942153F7-64E9-E54F-9C0B-8E414D9C50AE}"/>
              </a:ext>
            </a:extLst>
          </p:cNvPr>
          <p:cNvPicPr>
            <a:picLocks noChangeAspect="1" noChangeArrowheads="1"/>
          </p:cNvPicPr>
          <p:nvPr userDrawn="1"/>
        </p:nvPicPr>
        <p:blipFill rotWithShape="1">
          <a:blip r:embed="rId4"/>
          <a:srcRect b="15721"/>
          <a:stretch/>
        </p:blipFill>
        <p:spPr bwMode="auto">
          <a:xfrm>
            <a:off x="4995631" y="557250"/>
            <a:ext cx="1908221" cy="697119"/>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6" name="Vertical Content Placeholder 5">
            <a:extLst>
              <a:ext uri="{FF2B5EF4-FFF2-40B4-BE49-F238E27FC236}">
                <a16:creationId xmlns:a16="http://schemas.microsoft.com/office/drawing/2014/main" id="{9A35FA0C-1EE0-FF49-9F60-C356A7434115}"/>
              </a:ext>
            </a:extLst>
          </p:cNvPr>
          <p:cNvSpPr>
            <a:spLocks noGrp="1"/>
          </p:cNvSpPr>
          <p:nvPr>
            <p:ph orient="vert" sz="quarter" idx="10" hasCustomPrompt="1"/>
          </p:nvPr>
        </p:nvSpPr>
        <p:spPr>
          <a:xfrm>
            <a:off x="265672" y="1538246"/>
            <a:ext cx="8569409" cy="4572000"/>
          </a:xfrm>
        </p:spPr>
        <p:txBody>
          <a:bodyPr vert="eaVert"/>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1" name="Rectangle 10">
            <a:extLst>
              <a:ext uri="{FF2B5EF4-FFF2-40B4-BE49-F238E27FC236}">
                <a16:creationId xmlns:a16="http://schemas.microsoft.com/office/drawing/2014/main" id="{37E3ED58-A29D-9145-8976-F82799C03744}"/>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2" name="Group 11">
            <a:extLst>
              <a:ext uri="{FF2B5EF4-FFF2-40B4-BE49-F238E27FC236}">
                <a16:creationId xmlns:a16="http://schemas.microsoft.com/office/drawing/2014/main" id="{4FEDB4A1-A5F4-514E-BECE-65DA0145BA2E}"/>
              </a:ext>
            </a:extLst>
          </p:cNvPr>
          <p:cNvGrpSpPr/>
          <p:nvPr userDrawn="1"/>
        </p:nvGrpSpPr>
        <p:grpSpPr>
          <a:xfrm>
            <a:off x="0" y="6712273"/>
            <a:ext cx="9144000" cy="145727"/>
            <a:chOff x="0" y="6712273"/>
            <a:chExt cx="9144000" cy="145727"/>
          </a:xfrm>
        </p:grpSpPr>
        <p:sp>
          <p:nvSpPr>
            <p:cNvPr id="13" name="Rectangle 12">
              <a:extLst>
                <a:ext uri="{FF2B5EF4-FFF2-40B4-BE49-F238E27FC236}">
                  <a16:creationId xmlns:a16="http://schemas.microsoft.com/office/drawing/2014/main" id="{9D6D6D73-D8B4-EB48-8A0C-A2AA493EA739}"/>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2F70AD93-9CB1-9D4F-BB96-41D20A38B177}"/>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7" name="Title 6">
            <a:extLst>
              <a:ext uri="{FF2B5EF4-FFF2-40B4-BE49-F238E27FC236}">
                <a16:creationId xmlns:a16="http://schemas.microsoft.com/office/drawing/2014/main" id="{AAA2D606-C3E7-C940-B733-6C05F5A88F9C}"/>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10" name="Picture 9">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6" name="Picture 2" descr="C:\Users\Olivia\Desktop\AdventHealth-Logo.png">
            <a:extLst>
              <a:ext uri="{FF2B5EF4-FFF2-40B4-BE49-F238E27FC236}">
                <a16:creationId xmlns:a16="http://schemas.microsoft.com/office/drawing/2014/main" id="{3EAB76EF-42A6-4248-8BE1-D601CAD4D9EA}"/>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rot="5400000">
            <a:off x="5256035" y="3251488"/>
            <a:ext cx="6260758" cy="400340"/>
          </a:xfrm>
          <a:prstGeom prst="rect">
            <a:avLst/>
          </a:prstGeom>
        </p:spPr>
        <p:txBody>
          <a:bodyPr>
            <a:noAutofit/>
          </a:bodyPr>
          <a:lstStyle>
            <a:lvl1pPr algn="ctr">
              <a:defRPr sz="2800"/>
            </a:lvl1pPr>
          </a:lstStyle>
          <a:p>
            <a:r>
              <a:rPr lang="en-US" sz="2400" b="1" dirty="0">
                <a:solidFill>
                  <a:srgbClr val="192757"/>
                </a:solidFill>
                <a:latin typeface="Arial" charset="0"/>
                <a:cs typeface="Arial" charset="0"/>
              </a:rPr>
              <a:t>Heading Centered (24 </a:t>
            </a:r>
            <a:r>
              <a:rPr lang="en-US" sz="2400" b="1" dirty="0" err="1">
                <a:solidFill>
                  <a:srgbClr val="192757"/>
                </a:solidFill>
                <a:latin typeface="Arial" charset="0"/>
                <a:cs typeface="Arial" charset="0"/>
              </a:rPr>
              <a:t>pt</a:t>
            </a:r>
            <a:r>
              <a:rPr lang="en-US" sz="2400" b="1" dirty="0">
                <a:solidFill>
                  <a:srgbClr val="192757"/>
                </a:solidFill>
                <a:latin typeface="Arial" charset="0"/>
                <a:cs typeface="Arial" charset="0"/>
              </a:rPr>
              <a:t>)</a:t>
            </a:r>
            <a:endParaRPr lang="en-US" sz="2400" b="1" dirty="0">
              <a:solidFill>
                <a:srgbClr val="192757"/>
              </a:solidFill>
              <a:latin typeface="Arial" charset="0"/>
              <a:ea typeface="Arial" charset="0"/>
              <a:cs typeface="Arial" charset="0"/>
            </a:endParaRPr>
          </a:p>
        </p:txBody>
      </p:sp>
      <p:sp>
        <p:nvSpPr>
          <p:cNvPr id="12" name="Vertical Content Placeholder 5">
            <a:extLst>
              <a:ext uri="{FF2B5EF4-FFF2-40B4-BE49-F238E27FC236}">
                <a16:creationId xmlns:a16="http://schemas.microsoft.com/office/drawing/2014/main" id="{25B8653F-4C49-3546-98C5-58309405472B}"/>
              </a:ext>
            </a:extLst>
          </p:cNvPr>
          <p:cNvSpPr>
            <a:spLocks noGrp="1"/>
          </p:cNvSpPr>
          <p:nvPr userDrawn="1">
            <p:ph orient="vert" sz="quarter" idx="10" hasCustomPrompt="1"/>
          </p:nvPr>
        </p:nvSpPr>
        <p:spPr>
          <a:xfrm>
            <a:off x="712036" y="321276"/>
            <a:ext cx="7015922" cy="6260758"/>
          </a:xfrm>
        </p:spPr>
        <p:txBody>
          <a:bodyPr vert="eaVert"/>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4" name="Rectangle 13"/>
          <p:cNvSpPr/>
          <p:nvPr userDrawn="1"/>
        </p:nvSpPr>
        <p:spPr>
          <a:xfrm rot="5400000">
            <a:off x="5677280" y="3391281"/>
            <a:ext cx="6858002" cy="75438"/>
          </a:xfrm>
          <a:prstGeom prst="rect">
            <a:avLst/>
          </a:prstGeom>
          <a:solidFill>
            <a:srgbClr val="19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 name="Group 1">
            <a:extLst>
              <a:ext uri="{FF2B5EF4-FFF2-40B4-BE49-F238E27FC236}">
                <a16:creationId xmlns:a16="http://schemas.microsoft.com/office/drawing/2014/main" id="{DAF5EBD4-7A05-4444-A4D2-C05FE2555E2F}"/>
              </a:ext>
            </a:extLst>
          </p:cNvPr>
          <p:cNvGrpSpPr/>
          <p:nvPr userDrawn="1"/>
        </p:nvGrpSpPr>
        <p:grpSpPr>
          <a:xfrm>
            <a:off x="0" y="-1"/>
            <a:ext cx="106577" cy="6858002"/>
            <a:chOff x="0" y="-1"/>
            <a:chExt cx="106577" cy="6858002"/>
          </a:xfrm>
          <a:effectLst/>
        </p:grpSpPr>
        <p:sp>
          <p:nvSpPr>
            <p:cNvPr id="8" name="Rectangle 7"/>
            <p:cNvSpPr/>
            <p:nvPr userDrawn="1"/>
          </p:nvSpPr>
          <p:spPr>
            <a:xfrm rot="5400000">
              <a:off x="-3391282" y="3391281"/>
              <a:ext cx="6858002" cy="7543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rot="5400000">
              <a:off x="-3329281" y="3422141"/>
              <a:ext cx="6858000" cy="13716"/>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1" name="Picture 10">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rot="5400000">
            <a:off x="-75566" y="5903498"/>
            <a:ext cx="961081" cy="395991"/>
          </a:xfrm>
          <a:prstGeom prst="rect">
            <a:avLst/>
          </a:prstGeom>
        </p:spPr>
      </p:pic>
      <p:pic>
        <p:nvPicPr>
          <p:cNvPr id="15" name="Picture 2" descr="C:\Users\Olivia\Desktop\AdventHealth-Logo.png">
            <a:extLst>
              <a:ext uri="{FF2B5EF4-FFF2-40B4-BE49-F238E27FC236}">
                <a16:creationId xmlns:a16="http://schemas.microsoft.com/office/drawing/2014/main" id="{D0068FFB-ACF3-B443-B33E-2EE969907296}"/>
              </a:ext>
            </a:extLst>
          </p:cNvPr>
          <p:cNvPicPr>
            <a:picLocks noChangeAspect="1" noChangeArrowheads="1"/>
          </p:cNvPicPr>
          <p:nvPr userDrawn="1"/>
        </p:nvPicPr>
        <p:blipFill rotWithShape="1">
          <a:blip r:embed="rId3"/>
          <a:srcRect b="16918"/>
          <a:stretch/>
        </p:blipFill>
        <p:spPr bwMode="auto">
          <a:xfrm rot="5400000">
            <a:off x="-242210" y="702682"/>
            <a:ext cx="1333763" cy="480336"/>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2DE2D93-2D73-B143-A74D-7CA7116CBB09}"/>
              </a:ext>
            </a:extLst>
          </p:cNvPr>
          <p:cNvSpPr>
            <a:spLocks noGrp="1"/>
          </p:cNvSpPr>
          <p:nvPr userDrawn="1">
            <p:ph type="title" hasCustomPrompt="1"/>
          </p:nvPr>
        </p:nvSpPr>
        <p:spPr>
          <a:xfrm>
            <a:off x="365760" y="365760"/>
            <a:ext cx="8412480" cy="566207"/>
          </a:xfrm>
        </p:spPr>
        <p:txBody>
          <a:bodyPr lIns="0" tIns="0" rIns="0" bIns="0" anchor="t" anchorCtr="0">
            <a:noAutofit/>
          </a:bodyPr>
          <a:lstStyle>
            <a:lvl1pPr algn="l">
              <a:defRPr sz="3600"/>
            </a:lvl1pPr>
          </a:lstStyle>
          <a:p>
            <a:r>
              <a:rPr lang="en-US" sz="3600" dirty="0"/>
              <a:t>Heading Centered (36 </a:t>
            </a:r>
            <a:r>
              <a:rPr lang="en-US" sz="3600" dirty="0" err="1"/>
              <a:t>pt</a:t>
            </a:r>
            <a:r>
              <a:rPr lang="en-US" sz="3600" dirty="0"/>
              <a:t>)</a:t>
            </a:r>
            <a:endParaRPr lang="en-US" dirty="0"/>
          </a:p>
        </p:txBody>
      </p:sp>
      <p:sp>
        <p:nvSpPr>
          <p:cNvPr id="10" name="Content Placeholder 9">
            <a:extLst>
              <a:ext uri="{FF2B5EF4-FFF2-40B4-BE49-F238E27FC236}">
                <a16:creationId xmlns:a16="http://schemas.microsoft.com/office/drawing/2014/main" id="{A52AFC11-E219-1744-8180-34AF7F7AE4EA}"/>
              </a:ext>
            </a:extLst>
          </p:cNvPr>
          <p:cNvSpPr>
            <a:spLocks noGrp="1"/>
          </p:cNvSpPr>
          <p:nvPr userDrawn="1">
            <p:ph sz="quarter" idx="10" hasCustomPrompt="1"/>
          </p:nvPr>
        </p:nvSpPr>
        <p:spPr>
          <a:xfrm>
            <a:off x="265113" y="1510748"/>
            <a:ext cx="8569325" cy="4599499"/>
          </a:xfrm>
        </p:spPr>
        <p:txBody>
          <a:bodyPr>
            <a:normAutofit/>
          </a:bodyPr>
          <a:lstStyle>
            <a:lvl1pPr marL="341313" indent="-341313">
              <a:tabLst/>
              <a:defRPr sz="2800"/>
            </a:lvl1pPr>
            <a:lvl2pPr marL="684213" indent="-342900" defTabSz="631825">
              <a:buFont typeface="Wingdings" pitchFamily="2" charset="2"/>
              <a:buChar char="§"/>
              <a:defRPr sz="2800"/>
            </a:lvl2pPr>
            <a:lvl3pPr marL="1027113" indent="-341313">
              <a:buFont typeface="Wingdings" pitchFamily="2" charset="2"/>
              <a:buChar char="§"/>
              <a:defRPr sz="2800"/>
            </a:lvl3pPr>
            <a:lvl4pPr marL="1487488" indent="-401638">
              <a:buFont typeface="Wingdings" pitchFamily="2" charset="2"/>
              <a:buChar char="§"/>
              <a:defRPr sz="1800"/>
            </a:lvl4pPr>
            <a:lvl5pPr marL="1828800" indent="-344488">
              <a:buFont typeface="Wingdings" pitchFamily="2" charset="2"/>
              <a:buChar char="§"/>
              <a:defRPr sz="4800"/>
            </a:lvl5pPr>
          </a:lstStyle>
          <a:p>
            <a:pPr lvl="0"/>
            <a:r>
              <a:rPr lang="en-US" dirty="0"/>
              <a:t>Click to edit Master text styles (28 </a:t>
            </a:r>
            <a:r>
              <a:rPr lang="en-US" dirty="0" err="1"/>
              <a:t>pt</a:t>
            </a:r>
            <a:r>
              <a:rPr lang="en-US" dirty="0"/>
              <a:t>)</a:t>
            </a:r>
            <a:endParaRPr lang="en-US" sz="2800" dirty="0"/>
          </a:p>
          <a:p>
            <a:pPr lvl="1"/>
            <a:r>
              <a:rPr lang="en-US" dirty="0"/>
              <a:t>Second Level (28 </a:t>
            </a:r>
            <a:r>
              <a:rPr lang="en-US" dirty="0" err="1"/>
              <a:t>pt</a:t>
            </a:r>
            <a:r>
              <a:rPr lang="en-US" dirty="0"/>
              <a:t>)</a:t>
            </a:r>
          </a:p>
          <a:p>
            <a:pPr lvl="2"/>
            <a:r>
              <a:rPr lang="en-US" sz="2800" dirty="0"/>
              <a:t>Third Level (28 </a:t>
            </a:r>
            <a:r>
              <a:rPr lang="en-US" sz="2800" dirty="0" err="1"/>
              <a:t>pt</a:t>
            </a:r>
            <a:r>
              <a:rPr lang="en-US" sz="2800" dirty="0"/>
              <a:t>) </a:t>
            </a:r>
          </a:p>
          <a:p>
            <a:pPr lvl="3"/>
            <a:r>
              <a:rPr lang="en-US" sz="2800" dirty="0"/>
              <a:t>Fourth Level (28 </a:t>
            </a:r>
            <a:r>
              <a:rPr lang="en-US" sz="2800" dirty="0" err="1"/>
              <a:t>pt</a:t>
            </a:r>
            <a:r>
              <a:rPr lang="en-US" sz="2800" dirty="0"/>
              <a:t>) </a:t>
            </a:r>
          </a:p>
          <a:p>
            <a:pPr lvl="4"/>
            <a:r>
              <a:rPr lang="en-US" sz="2800" dirty="0"/>
              <a:t>Fifth Level (28 </a:t>
            </a:r>
            <a:r>
              <a:rPr lang="en-US" sz="2800" dirty="0" err="1"/>
              <a:t>pt</a:t>
            </a:r>
            <a:r>
              <a:rPr lang="en-US" sz="2800" dirty="0"/>
              <a:t>)</a:t>
            </a:r>
          </a:p>
          <a:p>
            <a:pPr lvl="2"/>
            <a:endParaRPr lang="en-US" dirty="0"/>
          </a:p>
        </p:txBody>
      </p:sp>
      <p:sp>
        <p:nvSpPr>
          <p:cNvPr id="4" name="Rectangle 3">
            <a:extLst>
              <a:ext uri="{FF2B5EF4-FFF2-40B4-BE49-F238E27FC236}">
                <a16:creationId xmlns:a16="http://schemas.microsoft.com/office/drawing/2014/main" id="{B8A62588-79C9-4A44-A323-AC3070A001FF}"/>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 name="Group 1">
            <a:extLst>
              <a:ext uri="{FF2B5EF4-FFF2-40B4-BE49-F238E27FC236}">
                <a16:creationId xmlns:a16="http://schemas.microsoft.com/office/drawing/2014/main" id="{9846DD72-7898-934A-9881-8E06FEA92FF1}"/>
              </a:ext>
            </a:extLst>
          </p:cNvPr>
          <p:cNvGrpSpPr/>
          <p:nvPr userDrawn="1"/>
        </p:nvGrpSpPr>
        <p:grpSpPr>
          <a:xfrm>
            <a:off x="0" y="6712273"/>
            <a:ext cx="9144000" cy="145727"/>
            <a:chOff x="0" y="6712273"/>
            <a:chExt cx="9144000" cy="145727"/>
          </a:xfrm>
        </p:grpSpPr>
        <p:sp>
          <p:nvSpPr>
            <p:cNvPr id="5" name="Rectangle 4">
              <a:extLst>
                <a:ext uri="{FF2B5EF4-FFF2-40B4-BE49-F238E27FC236}">
                  <a16:creationId xmlns:a16="http://schemas.microsoft.com/office/drawing/2014/main" id="{DFFBEF71-2578-1940-B7F7-F28E75899DE4}"/>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a:extLst>
                <a:ext uri="{FF2B5EF4-FFF2-40B4-BE49-F238E27FC236}">
                  <a16:creationId xmlns:a16="http://schemas.microsoft.com/office/drawing/2014/main" id="{CA99DE41-E2A1-9F4C-82E0-1232C4936739}"/>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2" name="Picture 11">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1" name="Picture 2" descr="C:\Users\Olivia\Desktop\AdventHealth-Logo.png">
            <a:extLst>
              <a:ext uri="{FF2B5EF4-FFF2-40B4-BE49-F238E27FC236}">
                <a16:creationId xmlns:a16="http://schemas.microsoft.com/office/drawing/2014/main" id="{CB639DE7-D76B-174E-94D5-663C7F3E0E67}"/>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2740" y="4569585"/>
            <a:ext cx="8569968" cy="1536676"/>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9" name="Rectangle 18">
            <a:extLst>
              <a:ext uri="{FF2B5EF4-FFF2-40B4-BE49-F238E27FC236}">
                <a16:creationId xmlns:a16="http://schemas.microsoft.com/office/drawing/2014/main" id="{6ADC45CE-9E26-A34F-A67F-D42C0F0D0F45}"/>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0" name="Group 19">
            <a:extLst>
              <a:ext uri="{FF2B5EF4-FFF2-40B4-BE49-F238E27FC236}">
                <a16:creationId xmlns:a16="http://schemas.microsoft.com/office/drawing/2014/main" id="{137D6721-6A7E-8C46-A008-1128E2C39581}"/>
              </a:ext>
            </a:extLst>
          </p:cNvPr>
          <p:cNvGrpSpPr/>
          <p:nvPr userDrawn="1"/>
        </p:nvGrpSpPr>
        <p:grpSpPr>
          <a:xfrm>
            <a:off x="0" y="6712273"/>
            <a:ext cx="9144000" cy="145727"/>
            <a:chOff x="0" y="6712273"/>
            <a:chExt cx="9144000" cy="145727"/>
          </a:xfrm>
        </p:grpSpPr>
        <p:sp>
          <p:nvSpPr>
            <p:cNvPr id="21" name="Rectangle 20">
              <a:extLst>
                <a:ext uri="{FF2B5EF4-FFF2-40B4-BE49-F238E27FC236}">
                  <a16:creationId xmlns:a16="http://schemas.microsoft.com/office/drawing/2014/main" id="{C33E1527-1CAB-F940-B935-E643819065F0}"/>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5DF61936-B21E-8E42-8196-D79BA510EE4F}"/>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6" name="Title 6">
            <a:extLst>
              <a:ext uri="{FF2B5EF4-FFF2-40B4-BE49-F238E27FC236}">
                <a16:creationId xmlns:a16="http://schemas.microsoft.com/office/drawing/2014/main" id="{E6801A44-D402-E843-BE08-AD871FDDB2D0}"/>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10" name="Picture 9">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2" name="Picture 2" descr="C:\Users\Olivia\Desktop\AdventHealth-Logo.png">
            <a:extLst>
              <a:ext uri="{FF2B5EF4-FFF2-40B4-BE49-F238E27FC236}">
                <a16:creationId xmlns:a16="http://schemas.microsoft.com/office/drawing/2014/main" id="{2330465F-7314-1748-ABF6-682BC136C87E}"/>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35F5160-91A4-3744-B993-DB7761F5A893}"/>
              </a:ext>
            </a:extLst>
          </p:cNvPr>
          <p:cNvSpPr>
            <a:spLocks noGrp="1"/>
          </p:cNvSpPr>
          <p:nvPr>
            <p:ph sz="quarter" idx="10" hasCustomPrompt="1"/>
          </p:nvPr>
        </p:nvSpPr>
        <p:spPr>
          <a:xfrm>
            <a:off x="265113" y="1509159"/>
            <a:ext cx="4217435" cy="4601087"/>
          </a:xfrm>
        </p:spPr>
        <p:txBody>
          <a:bodyPr/>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7" name="Content Placeholder 4">
            <a:extLst>
              <a:ext uri="{FF2B5EF4-FFF2-40B4-BE49-F238E27FC236}">
                <a16:creationId xmlns:a16="http://schemas.microsoft.com/office/drawing/2014/main" id="{42588321-70E5-1145-AB63-A29C09D46B22}"/>
              </a:ext>
            </a:extLst>
          </p:cNvPr>
          <p:cNvSpPr>
            <a:spLocks noGrp="1"/>
          </p:cNvSpPr>
          <p:nvPr>
            <p:ph sz="quarter" idx="11" hasCustomPrompt="1"/>
          </p:nvPr>
        </p:nvSpPr>
        <p:spPr>
          <a:xfrm>
            <a:off x="4769708" y="1509159"/>
            <a:ext cx="4109179" cy="4601087"/>
          </a:xfrm>
        </p:spPr>
        <p:txBody>
          <a:bodyPr/>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2" name="Rectangle 11">
            <a:extLst>
              <a:ext uri="{FF2B5EF4-FFF2-40B4-BE49-F238E27FC236}">
                <a16:creationId xmlns:a16="http://schemas.microsoft.com/office/drawing/2014/main" id="{E92C26FC-BC05-3B44-A804-72D5382568B5}"/>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1" name="Group 20">
            <a:extLst>
              <a:ext uri="{FF2B5EF4-FFF2-40B4-BE49-F238E27FC236}">
                <a16:creationId xmlns:a16="http://schemas.microsoft.com/office/drawing/2014/main" id="{6E31DCB1-251B-5C4B-8CDA-7DA5A3954630}"/>
              </a:ext>
            </a:extLst>
          </p:cNvPr>
          <p:cNvGrpSpPr/>
          <p:nvPr userDrawn="1"/>
        </p:nvGrpSpPr>
        <p:grpSpPr>
          <a:xfrm>
            <a:off x="0" y="6712273"/>
            <a:ext cx="9144000" cy="145727"/>
            <a:chOff x="0" y="6712273"/>
            <a:chExt cx="9144000" cy="145727"/>
          </a:xfrm>
        </p:grpSpPr>
        <p:sp>
          <p:nvSpPr>
            <p:cNvPr id="22" name="Rectangle 21">
              <a:extLst>
                <a:ext uri="{FF2B5EF4-FFF2-40B4-BE49-F238E27FC236}">
                  <a16:creationId xmlns:a16="http://schemas.microsoft.com/office/drawing/2014/main" id="{05344080-0551-B64E-ABE6-D95785E93CB5}"/>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868FF249-3077-B445-A5EC-F4726B34748E}"/>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7" name="Title 6">
            <a:extLst>
              <a:ext uri="{FF2B5EF4-FFF2-40B4-BE49-F238E27FC236}">
                <a16:creationId xmlns:a16="http://schemas.microsoft.com/office/drawing/2014/main" id="{64CB574A-2368-0846-B842-60BB76DF576C}"/>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11" name="Picture 10">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4" name="Picture 2" descr="C:\Users\Olivia\Desktop\AdventHealth-Logo.png">
            <a:extLst>
              <a:ext uri="{FF2B5EF4-FFF2-40B4-BE49-F238E27FC236}">
                <a16:creationId xmlns:a16="http://schemas.microsoft.com/office/drawing/2014/main" id="{3C4D879F-02F3-7347-9AFF-109956FE59D0}"/>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Content Placeholder 4">
            <a:extLst>
              <a:ext uri="{FF2B5EF4-FFF2-40B4-BE49-F238E27FC236}">
                <a16:creationId xmlns:a16="http://schemas.microsoft.com/office/drawing/2014/main" id="{E08290F4-655D-1740-9E0A-DDB1C1773494}"/>
              </a:ext>
            </a:extLst>
          </p:cNvPr>
          <p:cNvSpPr>
            <a:spLocks noGrp="1"/>
          </p:cNvSpPr>
          <p:nvPr>
            <p:ph sz="quarter" idx="10" hasCustomPrompt="1"/>
          </p:nvPr>
        </p:nvSpPr>
        <p:spPr>
          <a:xfrm>
            <a:off x="265114" y="2045030"/>
            <a:ext cx="4188940" cy="4065216"/>
          </a:xfrm>
        </p:spPr>
        <p:txBody>
          <a:bodyPr/>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7" name="Content Placeholder 4">
            <a:extLst>
              <a:ext uri="{FF2B5EF4-FFF2-40B4-BE49-F238E27FC236}">
                <a16:creationId xmlns:a16="http://schemas.microsoft.com/office/drawing/2014/main" id="{1EB955AD-4A6F-974F-9978-B2FABA0A27E3}"/>
              </a:ext>
            </a:extLst>
          </p:cNvPr>
          <p:cNvSpPr>
            <a:spLocks noGrp="1"/>
          </p:cNvSpPr>
          <p:nvPr>
            <p:ph sz="quarter" idx="11" hasCustomPrompt="1"/>
          </p:nvPr>
        </p:nvSpPr>
        <p:spPr>
          <a:xfrm>
            <a:off x="4769708" y="2045030"/>
            <a:ext cx="4065373" cy="4065216"/>
          </a:xfrm>
        </p:spPr>
        <p:txBody>
          <a:bodyPr/>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9" name="Content Placeholder 8">
            <a:extLst>
              <a:ext uri="{FF2B5EF4-FFF2-40B4-BE49-F238E27FC236}">
                <a16:creationId xmlns:a16="http://schemas.microsoft.com/office/drawing/2014/main" id="{5F1C2A03-6BB9-6643-82FF-8FAC512D1D36}"/>
              </a:ext>
            </a:extLst>
          </p:cNvPr>
          <p:cNvSpPr>
            <a:spLocks noGrp="1"/>
          </p:cNvSpPr>
          <p:nvPr>
            <p:ph sz="quarter" idx="12"/>
          </p:nvPr>
        </p:nvSpPr>
        <p:spPr>
          <a:xfrm>
            <a:off x="283994" y="1487325"/>
            <a:ext cx="4188940" cy="428625"/>
          </a:xfrm>
        </p:spPr>
        <p:txBody>
          <a:bodyPr>
            <a:noAutofit/>
          </a:bodyPr>
          <a:lstStyle>
            <a:lvl1pPr marL="0" indent="0">
              <a:buNone/>
              <a:defRPr sz="2800" b="1"/>
            </a:lvl1pPr>
          </a:lstStyle>
          <a:p>
            <a:pPr lvl="0"/>
            <a:r>
              <a:rPr lang="en-US"/>
              <a:t>Click to edit Master text styles</a:t>
            </a:r>
          </a:p>
        </p:txBody>
      </p:sp>
      <p:sp>
        <p:nvSpPr>
          <p:cNvPr id="18" name="Content Placeholder 8">
            <a:extLst>
              <a:ext uri="{FF2B5EF4-FFF2-40B4-BE49-F238E27FC236}">
                <a16:creationId xmlns:a16="http://schemas.microsoft.com/office/drawing/2014/main" id="{BF2E7C82-3573-5043-8510-E417802A8549}"/>
              </a:ext>
            </a:extLst>
          </p:cNvPr>
          <p:cNvSpPr>
            <a:spLocks noGrp="1"/>
          </p:cNvSpPr>
          <p:nvPr>
            <p:ph sz="quarter" idx="13"/>
          </p:nvPr>
        </p:nvSpPr>
        <p:spPr>
          <a:xfrm>
            <a:off x="4769708" y="1487325"/>
            <a:ext cx="4065373" cy="428625"/>
          </a:xfrm>
        </p:spPr>
        <p:txBody>
          <a:bodyPr>
            <a:noAutofit/>
          </a:bodyPr>
          <a:lstStyle>
            <a:lvl1pPr marL="0" indent="0">
              <a:buNone/>
              <a:defRPr sz="2800" b="1"/>
            </a:lvl1pPr>
          </a:lstStyle>
          <a:p>
            <a:pPr lvl="0"/>
            <a:r>
              <a:rPr lang="en-US"/>
              <a:t>Click to edit Master text styles</a:t>
            </a:r>
          </a:p>
        </p:txBody>
      </p:sp>
      <p:sp>
        <p:nvSpPr>
          <p:cNvPr id="14" name="Rectangle 13">
            <a:extLst>
              <a:ext uri="{FF2B5EF4-FFF2-40B4-BE49-F238E27FC236}">
                <a16:creationId xmlns:a16="http://schemas.microsoft.com/office/drawing/2014/main" id="{68ACE874-F276-0C41-BA88-9932244D425B}"/>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6" name="Group 15">
            <a:extLst>
              <a:ext uri="{FF2B5EF4-FFF2-40B4-BE49-F238E27FC236}">
                <a16:creationId xmlns:a16="http://schemas.microsoft.com/office/drawing/2014/main" id="{2E844826-FC06-874C-94F8-50929733D4FB}"/>
              </a:ext>
            </a:extLst>
          </p:cNvPr>
          <p:cNvGrpSpPr/>
          <p:nvPr userDrawn="1"/>
        </p:nvGrpSpPr>
        <p:grpSpPr>
          <a:xfrm>
            <a:off x="0" y="6712273"/>
            <a:ext cx="9144000" cy="145727"/>
            <a:chOff x="0" y="6712273"/>
            <a:chExt cx="9144000" cy="145727"/>
          </a:xfrm>
        </p:grpSpPr>
        <p:sp>
          <p:nvSpPr>
            <p:cNvPr id="19" name="Rectangle 18">
              <a:extLst>
                <a:ext uri="{FF2B5EF4-FFF2-40B4-BE49-F238E27FC236}">
                  <a16:creationId xmlns:a16="http://schemas.microsoft.com/office/drawing/2014/main" id="{96CD7418-2569-6E45-A689-D05DE2EC1226}"/>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636F4107-3432-934D-BFBF-4EF945AC0C3D}"/>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4" name="Title 6">
            <a:extLst>
              <a:ext uri="{FF2B5EF4-FFF2-40B4-BE49-F238E27FC236}">
                <a16:creationId xmlns:a16="http://schemas.microsoft.com/office/drawing/2014/main" id="{9C6D1FF5-5C04-F847-A608-83E9DF99DA40}"/>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13" name="Picture 12">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22" name="Picture 2" descr="C:\Users\Olivia\Desktop\AdventHealth-Logo.png">
            <a:extLst>
              <a:ext uri="{FF2B5EF4-FFF2-40B4-BE49-F238E27FC236}">
                <a16:creationId xmlns:a16="http://schemas.microsoft.com/office/drawing/2014/main" id="{56576456-21E0-EA40-B4CB-74B433EEB612}"/>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BC1225-5F01-B245-BD9A-FDBC5F30CA36}"/>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1" name="Group 10">
            <a:extLst>
              <a:ext uri="{FF2B5EF4-FFF2-40B4-BE49-F238E27FC236}">
                <a16:creationId xmlns:a16="http://schemas.microsoft.com/office/drawing/2014/main" id="{1C7268C7-7085-934F-AC27-01CD891EA5E2}"/>
              </a:ext>
            </a:extLst>
          </p:cNvPr>
          <p:cNvGrpSpPr/>
          <p:nvPr userDrawn="1"/>
        </p:nvGrpSpPr>
        <p:grpSpPr>
          <a:xfrm>
            <a:off x="0" y="6712273"/>
            <a:ext cx="9144000" cy="145727"/>
            <a:chOff x="0" y="6712273"/>
            <a:chExt cx="9144000" cy="145727"/>
          </a:xfrm>
        </p:grpSpPr>
        <p:sp>
          <p:nvSpPr>
            <p:cNvPr id="12" name="Rectangle 11">
              <a:extLst>
                <a:ext uri="{FF2B5EF4-FFF2-40B4-BE49-F238E27FC236}">
                  <a16:creationId xmlns:a16="http://schemas.microsoft.com/office/drawing/2014/main" id="{AF84EB73-B768-CA4F-ABB7-F4AAE5B58669}"/>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7BD664D3-897E-4F4C-BAA3-40F44C158B72}"/>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7" name="Title 6">
            <a:extLst>
              <a:ext uri="{FF2B5EF4-FFF2-40B4-BE49-F238E27FC236}">
                <a16:creationId xmlns:a16="http://schemas.microsoft.com/office/drawing/2014/main" id="{620C3EE4-E6CA-BC41-A69E-6EE767CBAC79}"/>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9" name="Picture 8">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5" name="Picture 2" descr="C:\Users\Olivia\Desktop\AdventHealth-Logo.png">
            <a:extLst>
              <a:ext uri="{FF2B5EF4-FFF2-40B4-BE49-F238E27FC236}">
                <a16:creationId xmlns:a16="http://schemas.microsoft.com/office/drawing/2014/main" id="{D01CE084-E989-6F40-8E26-41CEE2570C0F}"/>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3" name="Content Placeholder 4">
            <a:extLst>
              <a:ext uri="{FF2B5EF4-FFF2-40B4-BE49-F238E27FC236}">
                <a16:creationId xmlns:a16="http://schemas.microsoft.com/office/drawing/2014/main" id="{8907FE00-3AD6-3549-B370-F35A30C810B3}"/>
              </a:ext>
            </a:extLst>
          </p:cNvPr>
          <p:cNvSpPr>
            <a:spLocks noGrp="1"/>
          </p:cNvSpPr>
          <p:nvPr>
            <p:ph sz="quarter" idx="11" hasCustomPrompt="1"/>
          </p:nvPr>
        </p:nvSpPr>
        <p:spPr>
          <a:xfrm>
            <a:off x="3887392" y="1456904"/>
            <a:ext cx="4947689" cy="4653342"/>
          </a:xfrm>
        </p:spPr>
        <p:txBody>
          <a:bodyPr/>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7" name="Content Placeholder 6">
            <a:extLst>
              <a:ext uri="{FF2B5EF4-FFF2-40B4-BE49-F238E27FC236}">
                <a16:creationId xmlns:a16="http://schemas.microsoft.com/office/drawing/2014/main" id="{C5D41C04-E96F-B443-B2C4-BA6F4EC3B764}"/>
              </a:ext>
            </a:extLst>
          </p:cNvPr>
          <p:cNvSpPr>
            <a:spLocks noGrp="1"/>
          </p:cNvSpPr>
          <p:nvPr>
            <p:ph sz="quarter" idx="12"/>
          </p:nvPr>
        </p:nvSpPr>
        <p:spPr>
          <a:xfrm>
            <a:off x="265113" y="1456145"/>
            <a:ext cx="3308350" cy="4653342"/>
          </a:xfrm>
        </p:spPr>
        <p:txBody>
          <a:bodyPr>
            <a:normAutofit/>
          </a:bodyPr>
          <a:lstStyle>
            <a:lvl1pPr marL="0" indent="0">
              <a:buNone/>
              <a:defRPr sz="2000"/>
            </a:lvl1pPr>
          </a:lstStyle>
          <a:p>
            <a:pPr lvl="0"/>
            <a:r>
              <a:rPr lang="en-US"/>
              <a:t>Click to edit Master text styles</a:t>
            </a:r>
          </a:p>
        </p:txBody>
      </p:sp>
      <p:sp>
        <p:nvSpPr>
          <p:cNvPr id="12" name="Rectangle 11">
            <a:extLst>
              <a:ext uri="{FF2B5EF4-FFF2-40B4-BE49-F238E27FC236}">
                <a16:creationId xmlns:a16="http://schemas.microsoft.com/office/drawing/2014/main" id="{2A210BED-2AA7-354E-941D-152A46794816}"/>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4" name="Group 13">
            <a:extLst>
              <a:ext uri="{FF2B5EF4-FFF2-40B4-BE49-F238E27FC236}">
                <a16:creationId xmlns:a16="http://schemas.microsoft.com/office/drawing/2014/main" id="{95E4EFB4-7665-0749-99BC-07EC0558EDBF}"/>
              </a:ext>
            </a:extLst>
          </p:cNvPr>
          <p:cNvGrpSpPr/>
          <p:nvPr userDrawn="1"/>
        </p:nvGrpSpPr>
        <p:grpSpPr>
          <a:xfrm>
            <a:off x="0" y="6712273"/>
            <a:ext cx="9144000" cy="145727"/>
            <a:chOff x="0" y="6712273"/>
            <a:chExt cx="9144000" cy="145727"/>
          </a:xfrm>
        </p:grpSpPr>
        <p:sp>
          <p:nvSpPr>
            <p:cNvPr id="15" name="Rectangle 14">
              <a:extLst>
                <a:ext uri="{FF2B5EF4-FFF2-40B4-BE49-F238E27FC236}">
                  <a16:creationId xmlns:a16="http://schemas.microsoft.com/office/drawing/2014/main" id="{CC60D909-83C6-C245-B7A7-341028D68AD3}"/>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FCC5F438-B48B-894A-84A4-F2BD982A75EA}"/>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0" name="Title 6">
            <a:extLst>
              <a:ext uri="{FF2B5EF4-FFF2-40B4-BE49-F238E27FC236}">
                <a16:creationId xmlns:a16="http://schemas.microsoft.com/office/drawing/2014/main" id="{F436C091-DFCD-F347-9FF4-51C0656447DB}"/>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11" name="Picture 10">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8" name="Picture 2" descr="C:\Users\Olivia\Desktop\AdventHealth-Logo.png">
            <a:extLst>
              <a:ext uri="{FF2B5EF4-FFF2-40B4-BE49-F238E27FC236}">
                <a16:creationId xmlns:a16="http://schemas.microsoft.com/office/drawing/2014/main" id="{BCE4E36F-77D7-874E-B534-DA3F643BCFA0}"/>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2" y="1457556"/>
            <a:ext cx="4947690" cy="465269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7" name="Content Placeholder 6">
            <a:extLst>
              <a:ext uri="{FF2B5EF4-FFF2-40B4-BE49-F238E27FC236}">
                <a16:creationId xmlns:a16="http://schemas.microsoft.com/office/drawing/2014/main" id="{7DB86335-46A5-7E4C-A4A7-39427903647E}"/>
              </a:ext>
            </a:extLst>
          </p:cNvPr>
          <p:cNvSpPr>
            <a:spLocks noGrp="1"/>
          </p:cNvSpPr>
          <p:nvPr>
            <p:ph sz="quarter" idx="12"/>
          </p:nvPr>
        </p:nvSpPr>
        <p:spPr>
          <a:xfrm>
            <a:off x="265113" y="1455492"/>
            <a:ext cx="3308350" cy="4652689"/>
          </a:xfrm>
        </p:spPr>
        <p:txBody>
          <a:bodyPr>
            <a:normAutofit/>
          </a:bodyPr>
          <a:lstStyle>
            <a:lvl1pPr marL="0" indent="0">
              <a:buNone/>
              <a:defRPr sz="2000"/>
            </a:lvl1pPr>
          </a:lstStyle>
          <a:p>
            <a:pPr lvl="0"/>
            <a:r>
              <a:rPr lang="en-US"/>
              <a:t>Click to edit Master text styles</a:t>
            </a:r>
          </a:p>
        </p:txBody>
      </p:sp>
      <p:sp>
        <p:nvSpPr>
          <p:cNvPr id="12" name="Rectangle 11">
            <a:extLst>
              <a:ext uri="{FF2B5EF4-FFF2-40B4-BE49-F238E27FC236}">
                <a16:creationId xmlns:a16="http://schemas.microsoft.com/office/drawing/2014/main" id="{70272586-8341-2645-B3D0-ED4E40307089}"/>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3" name="Group 12">
            <a:extLst>
              <a:ext uri="{FF2B5EF4-FFF2-40B4-BE49-F238E27FC236}">
                <a16:creationId xmlns:a16="http://schemas.microsoft.com/office/drawing/2014/main" id="{7F6019E0-0676-CB48-94C3-046225869981}"/>
              </a:ext>
            </a:extLst>
          </p:cNvPr>
          <p:cNvGrpSpPr/>
          <p:nvPr userDrawn="1"/>
        </p:nvGrpSpPr>
        <p:grpSpPr>
          <a:xfrm>
            <a:off x="0" y="6712273"/>
            <a:ext cx="9144000" cy="145727"/>
            <a:chOff x="0" y="6712273"/>
            <a:chExt cx="9144000" cy="145727"/>
          </a:xfrm>
        </p:grpSpPr>
        <p:sp>
          <p:nvSpPr>
            <p:cNvPr id="14" name="Rectangle 13">
              <a:extLst>
                <a:ext uri="{FF2B5EF4-FFF2-40B4-BE49-F238E27FC236}">
                  <a16:creationId xmlns:a16="http://schemas.microsoft.com/office/drawing/2014/main" id="{740E34D4-E785-A142-AA75-67D940FE1347}"/>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741D24BB-00A8-8A44-9886-D37FF1EDBFB9}"/>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0" name="Title 6">
            <a:extLst>
              <a:ext uri="{FF2B5EF4-FFF2-40B4-BE49-F238E27FC236}">
                <a16:creationId xmlns:a16="http://schemas.microsoft.com/office/drawing/2014/main" id="{8E21EB8C-9280-2846-ADBC-F2268D1F3EF4}"/>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11" name="Picture 10">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8" name="Picture 2" descr="C:\Users\Olivia\Desktop\AdventHealth-Logo.png">
            <a:extLst>
              <a:ext uri="{FF2B5EF4-FFF2-40B4-BE49-F238E27FC236}">
                <a16:creationId xmlns:a16="http://schemas.microsoft.com/office/drawing/2014/main" id="{4AED76AC-EE7F-1742-815B-087A591C3837}"/>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368762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ftr="0" dt="0"/>
  <p:txStyles>
    <p:titleStyle>
      <a:lvl1pPr algn="l" defTabSz="685800" rtl="0" eaLnBrk="1" latinLnBrk="0" hangingPunct="1">
        <a:lnSpc>
          <a:spcPct val="90000"/>
        </a:lnSpc>
        <a:spcBef>
          <a:spcPct val="0"/>
        </a:spcBef>
        <a:buNone/>
        <a:defRPr sz="3300" b="1" i="0" kern="1200">
          <a:solidFill>
            <a:srgbClr val="192757"/>
          </a:solidFill>
          <a:latin typeface="Arial" charset="0"/>
          <a:ea typeface="Arial" charset="0"/>
          <a:cs typeface="Arial" charset="0"/>
        </a:defRPr>
      </a:lvl1pPr>
    </p:titleStyle>
    <p:bodyStyle>
      <a:lvl1pPr marL="230188" indent="-230188" algn="l" defTabSz="685800" rtl="0" eaLnBrk="1" latinLnBrk="0" hangingPunct="1">
        <a:lnSpc>
          <a:spcPct val="90000"/>
        </a:lnSpc>
        <a:spcBef>
          <a:spcPts val="750"/>
        </a:spcBef>
        <a:buClr>
          <a:srgbClr val="192757"/>
        </a:buClr>
        <a:buFont typeface="Wingdings" charset="2"/>
        <a:buChar char="§"/>
        <a:defRPr sz="1800" b="0" i="0" kern="1200">
          <a:solidFill>
            <a:schemeClr val="tx1"/>
          </a:solidFill>
          <a:latin typeface="Arial" charset="0"/>
          <a:ea typeface="Arial" charset="0"/>
          <a:cs typeface="Arial" charset="0"/>
        </a:defRPr>
      </a:lvl1pPr>
      <a:lvl2pPr marL="461963" indent="-230188"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2pPr>
      <a:lvl3pPr marL="684213"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3pPr>
      <a:lvl4pPr marL="914400"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4pPr>
      <a:lvl5pPr marL="1144588" indent="-231775"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ommissions@HF.org" TargetMode="External"/><Relationship Id="rId2" Type="http://schemas.openxmlformats.org/officeDocument/2006/relationships/hyperlink" Target="mailto:HFBroker@HF.org" TargetMode="External"/><Relationship Id="rId1" Type="http://schemas.openxmlformats.org/officeDocument/2006/relationships/slideLayout" Target="../slideLayouts/slideLayout6.xml"/><Relationship Id="rId6" Type="http://schemas.openxmlformats.org/officeDocument/2006/relationships/hyperlink" Target="mailto:HF-brokers@plusoscar.com" TargetMode="External"/><Relationship Id="rId5" Type="http://schemas.openxmlformats.org/officeDocument/2006/relationships/hyperlink" Target="mailto:HFHPInfo@HF.org" TargetMode="External"/><Relationship Id="rId4" Type="http://schemas.openxmlformats.org/officeDocument/2006/relationships/hyperlink" Target="mailto:HF-brokercommissions@plusoscar.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hf.org/health_plans/brokers/oscar.cfm"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hf.org/health_plans/brokers/oscar.cf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752" y="2794959"/>
            <a:ext cx="9081247" cy="1503318"/>
          </a:xfrm>
        </p:spPr>
        <p:txBody>
          <a:bodyPr>
            <a:noAutofit/>
          </a:bodyPr>
          <a:lstStyle/>
          <a:p>
            <a:r>
              <a:rPr lang="en-US" sz="4400" dirty="0"/>
              <a:t>Medicare Beneficiary </a:t>
            </a:r>
            <a:br>
              <a:rPr lang="en-US" sz="4400" dirty="0"/>
            </a:br>
            <a:r>
              <a:rPr lang="en-US" sz="4400" dirty="0"/>
              <a:t>Sales Presentation </a:t>
            </a:r>
            <a:br>
              <a:rPr lang="en-US" sz="4400" dirty="0"/>
            </a:br>
            <a:r>
              <a:rPr lang="en-US" sz="4400" dirty="0"/>
              <a:t>and Enrollment</a:t>
            </a:r>
          </a:p>
        </p:txBody>
      </p:sp>
      <p:sp>
        <p:nvSpPr>
          <p:cNvPr id="3" name="Subtitle 2"/>
          <p:cNvSpPr>
            <a:spLocks noGrp="1"/>
          </p:cNvSpPr>
          <p:nvPr>
            <p:ph sz="quarter" idx="10"/>
          </p:nvPr>
        </p:nvSpPr>
        <p:spPr>
          <a:xfrm>
            <a:off x="1143000" y="4625259"/>
            <a:ext cx="6858000" cy="550862"/>
          </a:xfrm>
        </p:spPr>
        <p:txBody>
          <a:bodyPr>
            <a:noAutofit/>
          </a:bodyPr>
          <a:lstStyle/>
          <a:p>
            <a:r>
              <a:rPr lang="en-US" dirty="0">
                <a:solidFill>
                  <a:schemeClr val="tx2"/>
                </a:solidFill>
                <a:latin typeface="Arial" panose="020B0604020202020204" pitchFamily="34" charset="0"/>
                <a:cs typeface="Arial" panose="020B0604020202020204" pitchFamily="34" charset="0"/>
              </a:rPr>
              <a:t>Broker Training</a:t>
            </a:r>
          </a:p>
        </p:txBody>
      </p:sp>
      <p:sp>
        <p:nvSpPr>
          <p:cNvPr id="5" name="TextBox 1"/>
          <p:cNvSpPr txBox="1"/>
          <p:nvPr/>
        </p:nvSpPr>
        <p:spPr>
          <a:xfrm>
            <a:off x="7677834" y="6460992"/>
            <a:ext cx="646331"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10182021</a:t>
            </a:r>
          </a:p>
        </p:txBody>
      </p:sp>
    </p:spTree>
    <p:extLst>
      <p:ext uri="{BB962C8B-B14F-4D97-AF65-F5344CB8AC3E}">
        <p14:creationId xmlns:p14="http://schemas.microsoft.com/office/powerpoint/2010/main" val="341834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FF34B-21BC-4E9C-8DE8-FB4AC9986406}"/>
              </a:ext>
            </a:extLst>
          </p:cNvPr>
          <p:cNvSpPr txBox="1">
            <a:spLocks/>
          </p:cNvSpPr>
          <p:nvPr/>
        </p:nvSpPr>
        <p:spPr>
          <a:xfrm>
            <a:off x="365760" y="4114800"/>
            <a:ext cx="8412480" cy="1683164"/>
          </a:xfrm>
          <a:prstGeom prst="rect">
            <a:avLst/>
          </a:prstGeom>
        </p:spPr>
        <p:txBody>
          <a:bodyPr lIns="0" tIns="0" rIns="0" bIns="0"/>
          <a:lstStyle>
            <a:lvl1pPr marL="230188" indent="-230188" algn="l" defTabSz="685800" rtl="0" eaLnBrk="1" latinLnBrk="0" hangingPunct="1">
              <a:lnSpc>
                <a:spcPct val="90000"/>
              </a:lnSpc>
              <a:spcBef>
                <a:spcPts val="750"/>
              </a:spcBef>
              <a:buClr>
                <a:srgbClr val="192757"/>
              </a:buClr>
              <a:buFont typeface="Wingdings" charset="2"/>
              <a:buChar char="§"/>
              <a:defRPr sz="1800" b="0" i="0" kern="1200">
                <a:solidFill>
                  <a:schemeClr val="tx1"/>
                </a:solidFill>
                <a:latin typeface="Arial" charset="0"/>
                <a:ea typeface="Arial" charset="0"/>
                <a:cs typeface="Arial" charset="0"/>
              </a:defRPr>
            </a:lvl1pPr>
            <a:lvl2pPr marL="461963" indent="-230188"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2pPr>
            <a:lvl3pPr marL="684213"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3pPr>
            <a:lvl4pPr marL="914400"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4pPr>
            <a:lvl5pPr marL="1144588" indent="-231775"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ct val="100000"/>
              </a:lnSpc>
              <a:spcBef>
                <a:spcPts val="0"/>
              </a:spcBef>
              <a:buFont typeface="Wingdings" charset="2"/>
              <a:buNone/>
            </a:pPr>
            <a:r>
              <a:rPr lang="en-US" sz="2000" b="1" dirty="0">
                <a:solidFill>
                  <a:schemeClr val="tx2"/>
                </a:solidFill>
                <a:latin typeface="Arial" panose="020B0604020202020204" pitchFamily="34" charset="0"/>
                <a:cs typeface="Arial" panose="020B0604020202020204" pitchFamily="34" charset="0"/>
              </a:rPr>
              <a:t>Important:</a:t>
            </a:r>
            <a:r>
              <a:rPr lang="en-US" b="1" dirty="0">
                <a:solidFill>
                  <a:schemeClr val="tx2"/>
                </a:solidFill>
                <a:latin typeface="Arial" panose="020B0604020202020204" pitchFamily="34" charset="0"/>
                <a:cs typeface="Arial" panose="020B0604020202020204" pitchFamily="34" charset="0"/>
              </a:rPr>
              <a:t>  </a:t>
            </a:r>
            <a:r>
              <a:rPr lang="en-US" dirty="0">
                <a:solidFill>
                  <a:schemeClr val="tx2"/>
                </a:solidFill>
                <a:latin typeface="Arial" panose="020B0604020202020204" pitchFamily="34" charset="0"/>
                <a:cs typeface="Arial" panose="020B0604020202020204" pitchFamily="34" charset="0"/>
              </a:rPr>
              <a:t>The Beneficiary should read the communications their employer or union sends. If they have questions, they should visit their website or contact the office listed in their communications. If there isn’t any information on whom to contact, their benefits administrator or the office that answers questions about the coverage can help.</a:t>
            </a:r>
          </a:p>
        </p:txBody>
      </p:sp>
      <p:grpSp>
        <p:nvGrpSpPr>
          <p:cNvPr id="6" name="Group 5">
            <a:extLst>
              <a:ext uri="{FF2B5EF4-FFF2-40B4-BE49-F238E27FC236}">
                <a16:creationId xmlns:a16="http://schemas.microsoft.com/office/drawing/2014/main" id="{DCFD45CE-84EE-492A-8580-6EFDA78AB42F}"/>
              </a:ext>
            </a:extLst>
          </p:cNvPr>
          <p:cNvGrpSpPr/>
          <p:nvPr/>
        </p:nvGrpSpPr>
        <p:grpSpPr>
          <a:xfrm>
            <a:off x="365760" y="1694661"/>
            <a:ext cx="8387088" cy="2015936"/>
            <a:chOff x="362617" y="2042983"/>
            <a:chExt cx="8039978" cy="2015936"/>
          </a:xfrm>
        </p:grpSpPr>
        <p:pic>
          <p:nvPicPr>
            <p:cNvPr id="4" name="Picture 2" descr="C:\Documents and Settings\MA100338\Local Settings\Temporary Internet Files\Content.IE5\IOJJQL9N\Stop-Sign-13498-large[1].png">
              <a:extLst>
                <a:ext uri="{FF2B5EF4-FFF2-40B4-BE49-F238E27FC236}">
                  <a16:creationId xmlns:a16="http://schemas.microsoft.com/office/drawing/2014/main" id="{04C8CAE0-7A67-4891-BD3A-C89B83F8FC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617" y="2289765"/>
              <a:ext cx="1625479" cy="1601097"/>
            </a:xfrm>
            <a:prstGeom prst="rect">
              <a:avLst/>
            </a:prstGeom>
            <a:noFill/>
            <a:effectLst>
              <a:outerShdw blurRad="50800" dist="50800" dir="5400000" algn="ctr" rotWithShape="0">
                <a:srgbClr val="000000">
                  <a:alpha val="0"/>
                </a:srgbClr>
              </a:outerShdw>
            </a:effectLst>
          </p:spPr>
        </p:pic>
        <p:sp>
          <p:nvSpPr>
            <p:cNvPr id="5" name="TextBox 4">
              <a:extLst>
                <a:ext uri="{FF2B5EF4-FFF2-40B4-BE49-F238E27FC236}">
                  <a16:creationId xmlns:a16="http://schemas.microsoft.com/office/drawing/2014/main" id="{A9B9C44A-5C23-4663-ACBC-84DB3566B1A5}"/>
                </a:ext>
              </a:extLst>
            </p:cNvPr>
            <p:cNvSpPr txBox="1"/>
            <p:nvPr/>
          </p:nvSpPr>
          <p:spPr>
            <a:xfrm>
              <a:off x="2314436" y="2042983"/>
              <a:ext cx="6088159" cy="2015936"/>
            </a:xfrm>
            <a:prstGeom prst="rect">
              <a:avLst/>
            </a:prstGeom>
            <a:noFill/>
          </p:spPr>
          <p:txBody>
            <a:bodyPr wrap="square" lIns="0" tIns="0" rIns="0" bIns="0" rtlCol="0">
              <a:spAutoFit/>
            </a:bodyPr>
            <a:lstStyle/>
            <a:p>
              <a:pPr>
                <a:spcAft>
                  <a:spcPts val="300"/>
                </a:spcAft>
              </a:pPr>
              <a:r>
                <a:rPr lang="en-US" sz="2400" b="1" dirty="0">
                  <a:solidFill>
                    <a:schemeClr val="tx2"/>
                  </a:solidFill>
                  <a:latin typeface="Arial" panose="020B0604020202020204" pitchFamily="34" charset="0"/>
                  <a:cs typeface="Arial" panose="020B0604020202020204" pitchFamily="34" charset="0"/>
                </a:rPr>
                <a:t>If the Beneficiary currently has health coverage from an employer or union, joining a plan could:</a:t>
              </a:r>
            </a:p>
            <a:p>
              <a:pPr marL="230188" indent="-230188">
                <a:spcAft>
                  <a:spcPts val="300"/>
                </a:spcAft>
                <a:buFont typeface="Wingdings" panose="05000000000000000000" pitchFamily="2" charset="2"/>
                <a:buChar char="§"/>
              </a:pPr>
              <a:r>
                <a:rPr lang="en-US" dirty="0">
                  <a:solidFill>
                    <a:schemeClr val="tx2"/>
                  </a:solidFill>
                  <a:latin typeface="Arial" panose="020B0604020202020204" pitchFamily="34" charset="0"/>
                  <a:cs typeface="Arial" panose="020B0604020202020204" pitchFamily="34" charset="0"/>
                </a:rPr>
                <a:t>Affect their employer or union health benefits, including prescription drug coverage </a:t>
              </a:r>
            </a:p>
            <a:p>
              <a:pPr marL="230188" indent="-230188">
                <a:spcAft>
                  <a:spcPts val="300"/>
                </a:spcAft>
                <a:buFont typeface="Wingdings" panose="05000000000000000000" pitchFamily="2" charset="2"/>
                <a:buChar char="§"/>
              </a:pPr>
              <a:r>
                <a:rPr lang="en-US" dirty="0">
                  <a:solidFill>
                    <a:schemeClr val="tx2"/>
                  </a:solidFill>
                  <a:latin typeface="Arial" panose="020B0604020202020204" pitchFamily="34" charset="0"/>
                  <a:cs typeface="Arial" panose="020B0604020202020204" pitchFamily="34" charset="0"/>
                </a:rPr>
                <a:t>Cause loss of the employer or union coverage</a:t>
              </a:r>
            </a:p>
          </p:txBody>
        </p:sp>
      </p:grpSp>
      <p:sp>
        <p:nvSpPr>
          <p:cNvPr id="7" name="Title 6"/>
          <p:cNvSpPr>
            <a:spLocks noGrp="1"/>
          </p:cNvSpPr>
          <p:nvPr>
            <p:ph type="title"/>
          </p:nvPr>
        </p:nvSpPr>
        <p:spPr/>
        <p:txBody>
          <a:bodyPr>
            <a:noAutofit/>
          </a:bodyPr>
          <a:lstStyle/>
          <a:p>
            <a:r>
              <a:rPr lang="en-US" dirty="0"/>
              <a:t>Does the Beneficiary </a:t>
            </a:r>
            <a:br>
              <a:rPr lang="en-US" dirty="0"/>
            </a:br>
            <a:r>
              <a:rPr lang="en-US" dirty="0"/>
              <a:t>Have Other Insurance?</a:t>
            </a:r>
          </a:p>
        </p:txBody>
      </p:sp>
    </p:spTree>
    <p:extLst>
      <p:ext uri="{BB962C8B-B14F-4D97-AF65-F5344CB8AC3E}">
        <p14:creationId xmlns:p14="http://schemas.microsoft.com/office/powerpoint/2010/main" val="245503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735A7F-2DB8-4D76-AA36-0C60975F85F7}"/>
              </a:ext>
            </a:extLst>
          </p:cNvPr>
          <p:cNvSpPr txBox="1">
            <a:spLocks/>
          </p:cNvSpPr>
          <p:nvPr/>
        </p:nvSpPr>
        <p:spPr>
          <a:xfrm>
            <a:off x="365759" y="1188720"/>
            <a:ext cx="8412480" cy="4396292"/>
          </a:xfrm>
          <a:prstGeom prst="rect">
            <a:avLst/>
          </a:prstGeom>
        </p:spPr>
        <p:txBody>
          <a:bodyPr lIns="0" tIns="0" rIns="0" bIns="0"/>
          <a:lstStyle>
            <a:lvl1pPr marL="230188" indent="-230188" algn="l" defTabSz="685800" rtl="0" eaLnBrk="1" latinLnBrk="0" hangingPunct="1">
              <a:lnSpc>
                <a:spcPct val="90000"/>
              </a:lnSpc>
              <a:spcBef>
                <a:spcPts val="750"/>
              </a:spcBef>
              <a:buClr>
                <a:srgbClr val="192757"/>
              </a:buClr>
              <a:buFont typeface="Wingdings" charset="2"/>
              <a:buChar char="§"/>
              <a:defRPr sz="1800" b="0" i="0" kern="1200">
                <a:solidFill>
                  <a:schemeClr val="tx1"/>
                </a:solidFill>
                <a:latin typeface="Arial" charset="0"/>
                <a:ea typeface="Arial" charset="0"/>
                <a:cs typeface="Arial" charset="0"/>
              </a:defRPr>
            </a:lvl1pPr>
            <a:lvl2pPr marL="461963" indent="-230188"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2pPr>
            <a:lvl3pPr marL="684213"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3pPr>
            <a:lvl4pPr marL="914400"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4pPr>
            <a:lvl5pPr marL="1144588" indent="-231775"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ct val="100000"/>
              </a:lnSpc>
              <a:spcBef>
                <a:spcPts val="0"/>
              </a:spcBef>
              <a:spcAft>
                <a:spcPts val="600"/>
              </a:spcAft>
              <a:buNone/>
              <a:defRPr/>
            </a:pPr>
            <a:r>
              <a:rPr lang="en-US" sz="2400" b="1" dirty="0">
                <a:solidFill>
                  <a:srgbClr val="0070C0"/>
                </a:solidFill>
              </a:rPr>
              <a:t>Step 4: </a:t>
            </a:r>
            <a:r>
              <a:rPr lang="en-US" sz="2400" b="1" dirty="0">
                <a:solidFill>
                  <a:schemeClr val="tx2"/>
                </a:solidFill>
              </a:rPr>
              <a:t>Broker Enrolls Medicare Beneficiary and Submits a Signed Application</a:t>
            </a:r>
            <a:endParaRPr lang="en-US" sz="1400" dirty="0">
              <a:solidFill>
                <a:schemeClr val="tx2"/>
              </a:solidFill>
              <a:latin typeface="Arial" panose="020B0604020202020204" pitchFamily="34" charset="0"/>
              <a:cs typeface="Arial" panose="020B0604020202020204" pitchFamily="34" charset="0"/>
            </a:endParaRPr>
          </a:p>
          <a:p>
            <a:pPr marL="0" indent="0">
              <a:lnSpc>
                <a:spcPct val="100000"/>
              </a:lnSpc>
              <a:spcBef>
                <a:spcPts val="0"/>
              </a:spcBef>
              <a:spcAft>
                <a:spcPts val="300"/>
              </a:spcAft>
              <a:buNone/>
              <a:defRPr/>
            </a:pPr>
            <a:endParaRPr lang="en-US" dirty="0">
              <a:solidFill>
                <a:schemeClr val="tx2"/>
              </a:solidFill>
              <a:latin typeface="Arial" panose="020B0604020202020204" pitchFamily="34" charset="0"/>
              <a:cs typeface="Arial" panose="020B0604020202020204" pitchFamily="34" charset="0"/>
            </a:endParaRPr>
          </a:p>
          <a:p>
            <a:pPr marL="0" indent="0">
              <a:lnSpc>
                <a:spcPct val="100000"/>
              </a:lnSpc>
              <a:spcBef>
                <a:spcPts val="0"/>
              </a:spcBef>
              <a:spcAft>
                <a:spcPts val="300"/>
              </a:spcAft>
              <a:buNone/>
              <a:defRPr/>
            </a:pPr>
            <a:r>
              <a:rPr lang="en-US" dirty="0">
                <a:solidFill>
                  <a:schemeClr val="tx2"/>
                </a:solidFill>
                <a:latin typeface="Arial" panose="020B0604020202020204" pitchFamily="34" charset="0"/>
                <a:cs typeface="Arial" panose="020B0604020202020204" pitchFamily="34" charset="0"/>
              </a:rPr>
              <a:t>Health First Health Plans and AdventHealth Advantage Plans offer two options for submitting a Medicare application. </a:t>
            </a:r>
          </a:p>
          <a:p>
            <a:pPr marL="0" indent="0">
              <a:lnSpc>
                <a:spcPct val="100000"/>
              </a:lnSpc>
              <a:spcBef>
                <a:spcPts val="0"/>
              </a:spcBef>
              <a:spcAft>
                <a:spcPts val="300"/>
              </a:spcAft>
              <a:buNone/>
              <a:defRPr/>
            </a:pPr>
            <a:endParaRPr lang="en-US" dirty="0">
              <a:solidFill>
                <a:schemeClr val="tx2"/>
              </a:solidFill>
              <a:latin typeface="Arial" panose="020B0604020202020204" pitchFamily="34" charset="0"/>
              <a:cs typeface="Arial" panose="020B0604020202020204" pitchFamily="34" charset="0"/>
            </a:endParaRPr>
          </a:p>
          <a:p>
            <a:pPr>
              <a:lnSpc>
                <a:spcPct val="100000"/>
              </a:lnSpc>
              <a:spcBef>
                <a:spcPts val="0"/>
              </a:spcBef>
              <a:spcAft>
                <a:spcPts val="300"/>
              </a:spcAft>
              <a:buFont typeface="Wingdings" panose="05000000000000000000" pitchFamily="2" charset="2"/>
              <a:buChar char="§"/>
              <a:defRPr/>
            </a:pPr>
            <a:r>
              <a:rPr lang="en-US" dirty="0">
                <a:solidFill>
                  <a:srgbClr val="0070C0"/>
                </a:solidFill>
                <a:latin typeface="Arial" panose="020B0604020202020204" pitchFamily="34" charset="0"/>
                <a:cs typeface="Arial" panose="020B0604020202020204" pitchFamily="34" charset="0"/>
              </a:rPr>
              <a:t>Electronic Enrollments </a:t>
            </a:r>
          </a:p>
          <a:p>
            <a:pPr marL="231775" lvl="1" indent="0">
              <a:lnSpc>
                <a:spcPct val="100000"/>
              </a:lnSpc>
              <a:spcBef>
                <a:spcPts val="0"/>
              </a:spcBef>
              <a:spcAft>
                <a:spcPts val="300"/>
              </a:spcAft>
              <a:buNone/>
              <a:defRPr/>
            </a:pPr>
            <a:r>
              <a:rPr lang="en-US" dirty="0">
                <a:solidFill>
                  <a:schemeClr val="tx2"/>
                </a:solidFill>
                <a:latin typeface="Arial" panose="020B0604020202020204" pitchFamily="34" charset="0"/>
                <a:cs typeface="Arial" panose="020B0604020202020204" pitchFamily="34" charset="0"/>
              </a:rPr>
              <a:t>Submitted through the Broker Portal</a:t>
            </a:r>
          </a:p>
          <a:p>
            <a:pPr marL="231775" lvl="1" indent="0">
              <a:lnSpc>
                <a:spcPct val="100000"/>
              </a:lnSpc>
              <a:spcBef>
                <a:spcPts val="0"/>
              </a:spcBef>
              <a:spcAft>
                <a:spcPts val="300"/>
              </a:spcAft>
              <a:buNone/>
              <a:defRPr/>
            </a:pPr>
            <a:endParaRPr lang="en-US" dirty="0">
              <a:solidFill>
                <a:schemeClr val="tx2"/>
              </a:solidFill>
              <a:latin typeface="Arial" panose="020B0604020202020204" pitchFamily="34" charset="0"/>
              <a:cs typeface="Arial" panose="020B0604020202020204" pitchFamily="34" charset="0"/>
            </a:endParaRPr>
          </a:p>
          <a:p>
            <a:pPr>
              <a:lnSpc>
                <a:spcPct val="100000"/>
              </a:lnSpc>
              <a:spcBef>
                <a:spcPts val="0"/>
              </a:spcBef>
              <a:spcAft>
                <a:spcPts val="300"/>
              </a:spcAft>
              <a:buFont typeface="Wingdings" panose="05000000000000000000" pitchFamily="2" charset="2"/>
              <a:buChar char="§"/>
              <a:defRPr/>
            </a:pPr>
            <a:r>
              <a:rPr lang="en-US" dirty="0">
                <a:solidFill>
                  <a:srgbClr val="0070C0"/>
                </a:solidFill>
                <a:latin typeface="Arial" panose="020B0604020202020204" pitchFamily="34" charset="0"/>
                <a:cs typeface="Arial" panose="020B0604020202020204" pitchFamily="34" charset="0"/>
              </a:rPr>
              <a:t>Paper Applications</a:t>
            </a:r>
            <a:endParaRPr lang="en-US" dirty="0">
              <a:solidFill>
                <a:schemeClr val="tx2"/>
              </a:solidFill>
              <a:latin typeface="Arial" panose="020B0604020202020204" pitchFamily="34" charset="0"/>
              <a:cs typeface="Arial" panose="020B0604020202020204" pitchFamily="34" charset="0"/>
            </a:endParaRPr>
          </a:p>
          <a:p>
            <a:pPr marL="0" indent="0">
              <a:lnSpc>
                <a:spcPct val="100000"/>
              </a:lnSpc>
              <a:spcBef>
                <a:spcPts val="0"/>
              </a:spcBef>
              <a:spcAft>
                <a:spcPts val="300"/>
              </a:spcAft>
              <a:buNone/>
              <a:defRPr/>
            </a:pPr>
            <a:r>
              <a:rPr lang="en-US" dirty="0">
                <a:solidFill>
                  <a:schemeClr val="tx2"/>
                </a:solidFill>
                <a:latin typeface="Arial" panose="020B0604020202020204" pitchFamily="34" charset="0"/>
                <a:cs typeface="Arial" panose="020B0604020202020204" pitchFamily="34" charset="0"/>
              </a:rPr>
              <a:t>    Fax to 833-582-2838 within 24 hours of signature</a:t>
            </a:r>
          </a:p>
          <a:p>
            <a:pPr marL="0" indent="0">
              <a:lnSpc>
                <a:spcPct val="100000"/>
              </a:lnSpc>
              <a:spcBef>
                <a:spcPts val="0"/>
              </a:spcBef>
              <a:spcAft>
                <a:spcPts val="300"/>
              </a:spcAft>
              <a:buNone/>
              <a:defRPr/>
            </a:pPr>
            <a:br>
              <a:rPr lang="en-US" dirty="0">
                <a:latin typeface="Arial" panose="020B0604020202020204" pitchFamily="34" charset="0"/>
                <a:cs typeface="Arial" panose="020B0604020202020204" pitchFamily="34" charset="0"/>
              </a:rPr>
            </a:br>
            <a:endParaRPr lang="en-US" sz="1600" dirty="0">
              <a:solidFill>
                <a:schemeClr val="tx2"/>
              </a:solidFill>
              <a:latin typeface="Arial" panose="020B0604020202020204" pitchFamily="34" charset="0"/>
              <a:cs typeface="Arial" panose="020B0604020202020204" pitchFamily="34" charset="0"/>
            </a:endParaRPr>
          </a:p>
          <a:p>
            <a:pPr marL="0" indent="0">
              <a:lnSpc>
                <a:spcPct val="100000"/>
              </a:lnSpc>
              <a:spcBef>
                <a:spcPts val="0"/>
              </a:spcBef>
              <a:spcAft>
                <a:spcPts val="600"/>
              </a:spcAft>
              <a:buNone/>
            </a:pPr>
            <a:endParaRPr lang="en-US" dirty="0">
              <a:solidFill>
                <a:schemeClr val="tx2"/>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p:txBody>
          <a:bodyPr>
            <a:noAutofit/>
          </a:bodyPr>
          <a:lstStyle/>
          <a:p>
            <a:r>
              <a:rPr lang="en-US" dirty="0"/>
              <a:t>Medicare Beneficiary Enrollment</a:t>
            </a:r>
          </a:p>
        </p:txBody>
      </p:sp>
    </p:spTree>
    <p:extLst>
      <p:ext uri="{BB962C8B-B14F-4D97-AF65-F5344CB8AC3E}">
        <p14:creationId xmlns:p14="http://schemas.microsoft.com/office/powerpoint/2010/main" val="900254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D1861B-273E-400C-AA59-41CC260E1F54}"/>
              </a:ext>
            </a:extLst>
          </p:cNvPr>
          <p:cNvSpPr/>
          <p:nvPr/>
        </p:nvSpPr>
        <p:spPr>
          <a:xfrm>
            <a:off x="365760" y="1554480"/>
            <a:ext cx="8412480" cy="4355038"/>
          </a:xfrm>
          <a:prstGeom prst="rect">
            <a:avLst/>
          </a:prstGeom>
        </p:spPr>
        <p:txBody>
          <a:bodyPr wrap="square" lIns="0" tIns="0" rIns="0" bIns="0">
            <a:spAutoFit/>
          </a:bodyPr>
          <a:lstStyle/>
          <a:p>
            <a:pPr marR="0" lvl="0">
              <a:spcAft>
                <a:spcPts val="300"/>
              </a:spcAft>
              <a:tabLst>
                <a:tab pos="457200" algn="l"/>
              </a:tabLst>
            </a:pPr>
            <a:r>
              <a:rPr lang="en-US" sz="2000" b="1" dirty="0">
                <a:solidFill>
                  <a:schemeClr val="tx2"/>
                </a:solidFill>
                <a:latin typeface="Arial" panose="020B0604020202020204" pitchFamily="34" charset="0"/>
                <a:cs typeface="Arial" panose="020B0604020202020204" pitchFamily="34" charset="0"/>
              </a:rPr>
              <a:t>After submission by the Broker:</a:t>
            </a:r>
          </a:p>
          <a:p>
            <a:pPr marL="230188" marR="0" lvl="0" indent="-230188">
              <a:spcAft>
                <a:spcPts val="300"/>
              </a:spcAft>
              <a:buFont typeface="Wingdings" panose="05000000000000000000" pitchFamily="2" charset="2"/>
              <a:buChar char=""/>
              <a:tabLst>
                <a:tab pos="457200" algn="l"/>
              </a:tabLst>
            </a:pPr>
            <a:r>
              <a:rPr lang="en-US" sz="1600" dirty="0">
                <a:solidFill>
                  <a:schemeClr val="tx2"/>
                </a:solidFill>
                <a:latin typeface="Arial" panose="020B0604020202020204" pitchFamily="34" charset="0"/>
                <a:ea typeface="Calibri" panose="020F0502020204030204" pitchFamily="34" charset="0"/>
                <a:cs typeface="Arial" panose="020B0604020202020204" pitchFamily="34" charset="0"/>
              </a:rPr>
              <a:t>Health First Health Plans submits all enrollment applications to CMS.</a:t>
            </a:r>
          </a:p>
          <a:p>
            <a:pPr marL="230188" marR="0" lvl="0" indent="-230188">
              <a:spcAft>
                <a:spcPts val="300"/>
              </a:spcAft>
              <a:buFont typeface="Wingdings" panose="05000000000000000000" pitchFamily="2" charset="2"/>
              <a:buChar char=""/>
              <a:tabLst>
                <a:tab pos="457200" algn="l"/>
              </a:tabLst>
            </a:pPr>
            <a:r>
              <a:rPr lang="en-US" sz="1600" dirty="0">
                <a:solidFill>
                  <a:schemeClr val="tx2"/>
                </a:solidFill>
                <a:latin typeface="Arial" panose="020B0604020202020204" pitchFamily="34" charset="0"/>
                <a:ea typeface="Calibri" panose="020F0502020204030204" pitchFamily="34" charset="0"/>
                <a:cs typeface="Arial" panose="020B0604020202020204" pitchFamily="34" charset="0"/>
              </a:rPr>
              <a:t>If the prospective member is eligible, they are enrolled.</a:t>
            </a:r>
          </a:p>
          <a:p>
            <a:pPr marL="230188" indent="-230188">
              <a:spcAft>
                <a:spcPts val="1200"/>
              </a:spcAft>
              <a:buFont typeface="Wingdings" panose="05000000000000000000" pitchFamily="2" charset="2"/>
              <a:buChar char=""/>
              <a:tabLst>
                <a:tab pos="457200" algn="l"/>
              </a:tabLst>
            </a:pPr>
            <a:r>
              <a:rPr lang="en-US" sz="1600" dirty="0">
                <a:solidFill>
                  <a:schemeClr val="tx2"/>
                </a:solidFill>
                <a:latin typeface="Arial" panose="020B0604020202020204" pitchFamily="34" charset="0"/>
                <a:ea typeface="Calibri" panose="020F0502020204030204" pitchFamily="34" charset="0"/>
                <a:cs typeface="Arial" panose="020B0604020202020204" pitchFamily="34" charset="0"/>
              </a:rPr>
              <a:t>The member’s Evidence of Coverage (EOC) document, also known as their contract, is available upon request through customer service.</a:t>
            </a:r>
          </a:p>
          <a:p>
            <a:pPr marL="274320" indent="-274320">
              <a:spcAft>
                <a:spcPts val="300"/>
              </a:spcAft>
            </a:pPr>
            <a:r>
              <a:rPr lang="en-US" sz="2000" b="1" dirty="0">
                <a:solidFill>
                  <a:schemeClr val="tx2"/>
                </a:solidFill>
                <a:latin typeface="Arial" panose="020B0604020202020204" pitchFamily="34" charset="0"/>
                <a:ea typeface="Calibri" panose="020F0502020204030204" pitchFamily="34" charset="0"/>
                <a:cs typeface="Arial" panose="020B0604020202020204" pitchFamily="34" charset="0"/>
              </a:rPr>
              <a:t>Within 10 calendar days, a member will receive:</a:t>
            </a:r>
          </a:p>
          <a:p>
            <a:pPr marL="230188" marR="0" lvl="0" indent="-230188">
              <a:spcAft>
                <a:spcPts val="1200"/>
              </a:spcAft>
              <a:buFont typeface="Wingdings" panose="05000000000000000000" pitchFamily="2" charset="2"/>
              <a:buChar char=""/>
            </a:pPr>
            <a:r>
              <a:rPr lang="en-US" sz="1600" dirty="0">
                <a:solidFill>
                  <a:schemeClr val="tx2"/>
                </a:solidFill>
                <a:latin typeface="Arial" panose="020B0604020202020204" pitchFamily="34" charset="0"/>
                <a:ea typeface="Calibri" panose="020F0502020204030204" pitchFamily="34" charset="0"/>
                <a:cs typeface="Arial" panose="020B0604020202020204" pitchFamily="34" charset="0"/>
              </a:rPr>
              <a:t>An acknowledgment letter showing their member number, plan name and effective date. This can be used as proof of coverage until he/she receives their ID card.</a:t>
            </a:r>
          </a:p>
          <a:p>
            <a:pPr marL="274320" indent="-274320">
              <a:spcAft>
                <a:spcPts val="300"/>
              </a:spcAft>
            </a:pPr>
            <a:r>
              <a:rPr lang="en-US" sz="2000" b="1" dirty="0">
                <a:solidFill>
                  <a:schemeClr val="tx2"/>
                </a:solidFill>
                <a:latin typeface="Arial" panose="020B0604020202020204" pitchFamily="34" charset="0"/>
                <a:ea typeface="Calibri" panose="020F0502020204030204" pitchFamily="34" charset="0"/>
                <a:cs typeface="Arial" panose="020B0604020202020204" pitchFamily="34" charset="0"/>
              </a:rPr>
              <a:t>Within 15 calendar days, a member will receive:</a:t>
            </a:r>
          </a:p>
          <a:p>
            <a:pPr marL="230188" marR="0" lvl="0" indent="-230188">
              <a:spcAft>
                <a:spcPts val="300"/>
              </a:spcAft>
              <a:buFont typeface="Wingdings" panose="05000000000000000000" pitchFamily="2" charset="2"/>
              <a:buChar char=""/>
            </a:pPr>
            <a:r>
              <a:rPr lang="en-US" sz="1600" dirty="0">
                <a:solidFill>
                  <a:schemeClr val="tx2"/>
                </a:solidFill>
                <a:latin typeface="Arial" panose="020B0604020202020204" pitchFamily="34" charset="0"/>
                <a:ea typeface="Calibri" panose="020F0502020204030204" pitchFamily="34" charset="0"/>
                <a:cs typeface="Arial" panose="020B0604020202020204" pitchFamily="34" charset="0"/>
              </a:rPr>
              <a:t>An enrollment verification letter. This letter verifies their enrollment request into our plan. </a:t>
            </a:r>
          </a:p>
          <a:p>
            <a:pPr marL="230188" marR="0" lvl="0" indent="-230188">
              <a:spcAft>
                <a:spcPts val="1200"/>
              </a:spcAft>
              <a:buFont typeface="Wingdings" panose="05000000000000000000" pitchFamily="2" charset="2"/>
              <a:buChar char=""/>
            </a:pPr>
            <a:r>
              <a:rPr lang="en-US" sz="1600" dirty="0">
                <a:solidFill>
                  <a:schemeClr val="tx2"/>
                </a:solidFill>
                <a:latin typeface="Arial" panose="020B0604020202020204" pitchFamily="34" charset="0"/>
                <a:ea typeface="Calibri" panose="020F0502020204030204" pitchFamily="34" charset="0"/>
                <a:cs typeface="Arial" panose="020B0604020202020204" pitchFamily="34" charset="0"/>
              </a:rPr>
              <a:t>A  member ID card that will be used for all medical and prescription needs in place of the red, white and blue Medicare card.</a:t>
            </a:r>
          </a:p>
          <a:p>
            <a:pPr marL="274320" indent="-274320">
              <a:spcAft>
                <a:spcPts val="300"/>
              </a:spcAft>
            </a:pPr>
            <a:r>
              <a:rPr lang="en-US" b="1" dirty="0">
                <a:solidFill>
                  <a:schemeClr val="tx2"/>
                </a:solidFill>
                <a:latin typeface="Arial" panose="020B0604020202020204" pitchFamily="34" charset="0"/>
                <a:ea typeface="Calibri" panose="020F0502020204030204" pitchFamily="34" charset="0"/>
                <a:cs typeface="Arial" panose="020B0604020202020204" pitchFamily="34" charset="0"/>
              </a:rPr>
              <a:t>Within 90 calendar days, a member will receive:</a:t>
            </a:r>
          </a:p>
          <a:p>
            <a:pPr marL="230188" indent="-230188">
              <a:buFont typeface="Wingdings" panose="05000000000000000000" pitchFamily="2" charset="2"/>
              <a:buChar char="§"/>
            </a:pPr>
            <a:r>
              <a:rPr lang="en-US" sz="1600" dirty="0">
                <a:solidFill>
                  <a:schemeClr val="tx2"/>
                </a:solidFill>
                <a:latin typeface="Arial" panose="020B0604020202020204" pitchFamily="34" charset="0"/>
                <a:ea typeface="Calibri" panose="020F0502020204030204" pitchFamily="34" charset="0"/>
                <a:cs typeface="Arial" panose="020B0604020202020204" pitchFamily="34" charset="0"/>
              </a:rPr>
              <a:t>A welcome call from the Member Engagement Department.</a:t>
            </a:r>
            <a:endParaRPr lang="en-US" sz="16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itle 2"/>
          <p:cNvSpPr>
            <a:spLocks noGrp="1"/>
          </p:cNvSpPr>
          <p:nvPr>
            <p:ph type="title"/>
          </p:nvPr>
        </p:nvSpPr>
        <p:spPr/>
        <p:txBody>
          <a:bodyPr>
            <a:noAutofit/>
          </a:bodyPr>
          <a:lstStyle/>
          <a:p>
            <a:r>
              <a:rPr lang="en-US" dirty="0"/>
              <a:t>Expectations After Submitting the </a:t>
            </a:r>
            <a:br>
              <a:rPr lang="en-US" dirty="0"/>
            </a:br>
            <a:r>
              <a:rPr lang="en-US" dirty="0"/>
              <a:t>Signed  Application</a:t>
            </a:r>
          </a:p>
        </p:txBody>
      </p:sp>
    </p:spTree>
    <p:extLst>
      <p:ext uri="{BB962C8B-B14F-4D97-AF65-F5344CB8AC3E}">
        <p14:creationId xmlns:p14="http://schemas.microsoft.com/office/powerpoint/2010/main" val="3160019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B8BEE3-D01A-47DF-93EF-61D3A6630633}"/>
              </a:ext>
            </a:extLst>
          </p:cNvPr>
          <p:cNvSpPr txBox="1">
            <a:spLocks/>
          </p:cNvSpPr>
          <p:nvPr/>
        </p:nvSpPr>
        <p:spPr>
          <a:xfrm>
            <a:off x="365760" y="1188720"/>
            <a:ext cx="8412480" cy="4029791"/>
          </a:xfrm>
          <a:prstGeom prst="rect">
            <a:avLst/>
          </a:prstGeom>
        </p:spPr>
        <p:txBody>
          <a:bodyPr lIns="0" tIns="0" rIns="0" bIns="0"/>
          <a:lstStyle>
            <a:lvl1pPr marL="230188" indent="-230188" algn="l" defTabSz="685800" rtl="0" eaLnBrk="1" latinLnBrk="0" hangingPunct="1">
              <a:lnSpc>
                <a:spcPct val="90000"/>
              </a:lnSpc>
              <a:spcBef>
                <a:spcPts val="750"/>
              </a:spcBef>
              <a:buClr>
                <a:srgbClr val="192757"/>
              </a:buClr>
              <a:buFont typeface="Wingdings" charset="2"/>
              <a:buChar char="§"/>
              <a:defRPr sz="1800" b="0" i="0" kern="1200">
                <a:solidFill>
                  <a:schemeClr val="tx1"/>
                </a:solidFill>
                <a:latin typeface="Arial" charset="0"/>
                <a:ea typeface="Arial" charset="0"/>
                <a:cs typeface="Arial" charset="0"/>
              </a:defRPr>
            </a:lvl1pPr>
            <a:lvl2pPr marL="461963" indent="-230188"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2pPr>
            <a:lvl3pPr marL="684213"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3pPr>
            <a:lvl4pPr marL="914400"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4pPr>
            <a:lvl5pPr marL="1144588" indent="-231775"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ct val="100000"/>
              </a:lnSpc>
              <a:spcBef>
                <a:spcPts val="0"/>
              </a:spcBef>
              <a:spcAft>
                <a:spcPts val="1800"/>
              </a:spcAft>
              <a:buNone/>
              <a:defRPr/>
            </a:pPr>
            <a:r>
              <a:rPr lang="en-US" sz="2400" b="1" dirty="0">
                <a:solidFill>
                  <a:schemeClr val="tx2"/>
                </a:solidFill>
              </a:rPr>
              <a:t>Premium payment options for plans that require payment or late enrollment penalties: </a:t>
            </a:r>
          </a:p>
          <a:p>
            <a:pPr marL="231775" lvl="1" indent="0">
              <a:lnSpc>
                <a:spcPct val="100000"/>
              </a:lnSpc>
              <a:spcBef>
                <a:spcPts val="0"/>
              </a:spcBef>
              <a:spcAft>
                <a:spcPts val="300"/>
              </a:spcAft>
              <a:buNone/>
              <a:defRPr/>
            </a:pPr>
            <a:r>
              <a:rPr lang="en-US" sz="2000" b="1" dirty="0">
                <a:solidFill>
                  <a:schemeClr val="tx2"/>
                </a:solidFill>
              </a:rPr>
              <a:t>Health First Health Plans (Classic, Value or LEPs):  </a:t>
            </a:r>
            <a:endParaRPr lang="en-US" sz="2000" dirty="0">
              <a:solidFill>
                <a:schemeClr val="tx2"/>
              </a:solidFill>
            </a:endParaRPr>
          </a:p>
          <a:p>
            <a:pPr marL="519113" lvl="1" indent="-273050">
              <a:lnSpc>
                <a:spcPct val="100000"/>
              </a:lnSpc>
              <a:spcBef>
                <a:spcPts val="0"/>
              </a:spcBef>
              <a:spcAft>
                <a:spcPts val="300"/>
              </a:spcAft>
              <a:buFont typeface="Wingdings" panose="05000000000000000000" pitchFamily="2" charset="2"/>
              <a:buChar char="§"/>
              <a:defRPr/>
            </a:pPr>
            <a:r>
              <a:rPr lang="en-US" dirty="0">
                <a:solidFill>
                  <a:schemeClr val="tx2"/>
                </a:solidFill>
              </a:rPr>
              <a:t>Monthly invoices</a:t>
            </a:r>
          </a:p>
          <a:p>
            <a:pPr marL="519113" lvl="1" indent="-273050">
              <a:lnSpc>
                <a:spcPct val="100000"/>
              </a:lnSpc>
              <a:spcBef>
                <a:spcPts val="0"/>
              </a:spcBef>
              <a:spcAft>
                <a:spcPts val="300"/>
              </a:spcAft>
              <a:buFont typeface="Wingdings" panose="05000000000000000000" pitchFamily="2" charset="2"/>
              <a:buChar char="§"/>
              <a:defRPr/>
            </a:pPr>
            <a:r>
              <a:rPr lang="en-US" dirty="0">
                <a:solidFill>
                  <a:schemeClr val="tx2"/>
                </a:solidFill>
              </a:rPr>
              <a:t>Electronic funds transfer (EFT)</a:t>
            </a:r>
          </a:p>
          <a:p>
            <a:pPr marL="519113" lvl="1" indent="-273050">
              <a:lnSpc>
                <a:spcPct val="100000"/>
              </a:lnSpc>
              <a:spcBef>
                <a:spcPts val="0"/>
              </a:spcBef>
              <a:spcAft>
                <a:spcPts val="1800"/>
              </a:spcAft>
              <a:buFont typeface="Wingdings" panose="05000000000000000000" pitchFamily="2" charset="2"/>
              <a:buChar char="§"/>
              <a:defRPr/>
            </a:pPr>
            <a:r>
              <a:rPr lang="en-US" dirty="0">
                <a:solidFill>
                  <a:schemeClr val="tx2"/>
                </a:solidFill>
              </a:rPr>
              <a:t>Social Security withholding (</a:t>
            </a:r>
            <a:r>
              <a:rPr lang="en-US" b="1" dirty="0">
                <a:solidFill>
                  <a:schemeClr val="tx2"/>
                </a:solidFill>
              </a:rPr>
              <a:t>preferred option</a:t>
            </a:r>
            <a:r>
              <a:rPr lang="en-US" dirty="0">
                <a:solidFill>
                  <a:schemeClr val="tx2"/>
                </a:solidFill>
              </a:rPr>
              <a:t>)</a:t>
            </a:r>
          </a:p>
          <a:p>
            <a:pPr marL="231775" lvl="1" indent="0">
              <a:lnSpc>
                <a:spcPct val="100000"/>
              </a:lnSpc>
              <a:spcBef>
                <a:spcPts val="0"/>
              </a:spcBef>
              <a:spcAft>
                <a:spcPts val="300"/>
              </a:spcAft>
              <a:buNone/>
              <a:defRPr/>
            </a:pPr>
            <a:r>
              <a:rPr lang="en-US" sz="2000" b="1" dirty="0">
                <a:solidFill>
                  <a:schemeClr val="tx2"/>
                </a:solidFill>
              </a:rPr>
              <a:t>AdventHealth Advantage Plans (LEPs)</a:t>
            </a:r>
          </a:p>
          <a:p>
            <a:pPr marL="460375" lvl="1">
              <a:lnSpc>
                <a:spcPct val="100000"/>
              </a:lnSpc>
              <a:spcBef>
                <a:spcPts val="0"/>
              </a:spcBef>
              <a:spcAft>
                <a:spcPts val="300"/>
              </a:spcAft>
              <a:buFont typeface="Wingdings" panose="05000000000000000000" pitchFamily="2" charset="2"/>
              <a:buChar char="§"/>
              <a:defRPr/>
            </a:pPr>
            <a:r>
              <a:rPr lang="en-US" dirty="0">
                <a:solidFill>
                  <a:schemeClr val="tx2"/>
                </a:solidFill>
              </a:rPr>
              <a:t>Monthly invoices</a:t>
            </a:r>
          </a:p>
          <a:p>
            <a:pPr marL="460375" lvl="1">
              <a:lnSpc>
                <a:spcPct val="100000"/>
              </a:lnSpc>
              <a:spcBef>
                <a:spcPts val="0"/>
              </a:spcBef>
              <a:spcAft>
                <a:spcPts val="300"/>
              </a:spcAft>
              <a:buFont typeface="Wingdings" panose="05000000000000000000" pitchFamily="2" charset="2"/>
              <a:buChar char="§"/>
              <a:defRPr/>
            </a:pPr>
            <a:r>
              <a:rPr lang="en-US" dirty="0">
                <a:solidFill>
                  <a:schemeClr val="tx2"/>
                </a:solidFill>
              </a:rPr>
              <a:t>Electronic funds transfer (EFT)</a:t>
            </a:r>
          </a:p>
          <a:p>
            <a:pPr marL="460375" lvl="1">
              <a:lnSpc>
                <a:spcPct val="100000"/>
              </a:lnSpc>
              <a:spcBef>
                <a:spcPts val="0"/>
              </a:spcBef>
              <a:spcAft>
                <a:spcPts val="1800"/>
              </a:spcAft>
              <a:buFont typeface="Wingdings" panose="05000000000000000000" pitchFamily="2" charset="2"/>
              <a:buChar char="§"/>
              <a:defRPr/>
            </a:pPr>
            <a:r>
              <a:rPr lang="en-US" dirty="0">
                <a:solidFill>
                  <a:schemeClr val="tx2"/>
                </a:solidFill>
              </a:rPr>
              <a:t>Social Security withholding (</a:t>
            </a:r>
            <a:r>
              <a:rPr lang="en-US" b="1" dirty="0">
                <a:solidFill>
                  <a:schemeClr val="tx2"/>
                </a:solidFill>
              </a:rPr>
              <a:t>preferred option</a:t>
            </a:r>
            <a:r>
              <a:rPr lang="en-US" dirty="0">
                <a:solidFill>
                  <a:schemeClr val="tx2"/>
                </a:solidFill>
              </a:rPr>
              <a:t>)</a:t>
            </a:r>
          </a:p>
          <a:p>
            <a:pPr marL="0" indent="0">
              <a:lnSpc>
                <a:spcPct val="100000"/>
              </a:lnSpc>
              <a:spcBef>
                <a:spcPts val="0"/>
              </a:spcBef>
              <a:buNone/>
            </a:pPr>
            <a:endParaRPr lang="en-US" dirty="0">
              <a:solidFill>
                <a:schemeClr val="tx2"/>
              </a:solidFill>
            </a:endParaRPr>
          </a:p>
        </p:txBody>
      </p:sp>
      <p:sp>
        <p:nvSpPr>
          <p:cNvPr id="4" name="Title 3"/>
          <p:cNvSpPr>
            <a:spLocks noGrp="1"/>
          </p:cNvSpPr>
          <p:nvPr>
            <p:ph type="title"/>
          </p:nvPr>
        </p:nvSpPr>
        <p:spPr/>
        <p:txBody>
          <a:bodyPr>
            <a:noAutofit/>
          </a:bodyPr>
          <a:lstStyle/>
          <a:p>
            <a:r>
              <a:rPr lang="en-US" dirty="0"/>
              <a:t>Premium Payment Options</a:t>
            </a:r>
          </a:p>
        </p:txBody>
      </p:sp>
    </p:spTree>
    <p:extLst>
      <p:ext uri="{BB962C8B-B14F-4D97-AF65-F5344CB8AC3E}">
        <p14:creationId xmlns:p14="http://schemas.microsoft.com/office/powerpoint/2010/main" val="3029051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10C254-3F05-4FA6-B6DD-4EB46E5C2C8A}"/>
              </a:ext>
            </a:extLst>
          </p:cNvPr>
          <p:cNvSpPr txBox="1">
            <a:spLocks/>
          </p:cNvSpPr>
          <p:nvPr/>
        </p:nvSpPr>
        <p:spPr>
          <a:xfrm>
            <a:off x="365760" y="1188720"/>
            <a:ext cx="8412480" cy="4540968"/>
          </a:xfrm>
          <a:prstGeom prst="rect">
            <a:avLst/>
          </a:prstGeom>
        </p:spPr>
        <p:txBody>
          <a:bodyPr lIns="0" tIns="0" rIns="0" bIns="0"/>
          <a:lstStyle>
            <a:lvl1pPr marL="230188" indent="-230188" algn="l" defTabSz="685800" rtl="0" eaLnBrk="1" latinLnBrk="0" hangingPunct="1">
              <a:lnSpc>
                <a:spcPct val="90000"/>
              </a:lnSpc>
              <a:spcBef>
                <a:spcPts val="750"/>
              </a:spcBef>
              <a:buClr>
                <a:srgbClr val="192757"/>
              </a:buClr>
              <a:buFont typeface="Wingdings" charset="2"/>
              <a:buChar char="§"/>
              <a:defRPr sz="1800" b="0" i="0" kern="1200">
                <a:solidFill>
                  <a:schemeClr val="tx1"/>
                </a:solidFill>
                <a:latin typeface="Arial" charset="0"/>
                <a:ea typeface="Arial" charset="0"/>
                <a:cs typeface="Arial" charset="0"/>
              </a:defRPr>
            </a:lvl1pPr>
            <a:lvl2pPr marL="461963" indent="-230188"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2pPr>
            <a:lvl3pPr marL="684213"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3pPr>
            <a:lvl4pPr marL="914400"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4pPr>
            <a:lvl5pPr marL="1144588" indent="-231775"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ct val="100000"/>
              </a:lnSpc>
              <a:spcBef>
                <a:spcPts val="0"/>
              </a:spcBef>
              <a:spcAft>
                <a:spcPts val="300"/>
              </a:spcAft>
              <a:buNone/>
            </a:pPr>
            <a:r>
              <a:rPr lang="en-US" sz="2000" b="1" dirty="0">
                <a:solidFill>
                  <a:schemeClr val="tx2"/>
                </a:solidFill>
              </a:rPr>
              <a:t>DO’s</a:t>
            </a:r>
          </a:p>
          <a:p>
            <a:pPr>
              <a:lnSpc>
                <a:spcPct val="100000"/>
              </a:lnSpc>
              <a:spcBef>
                <a:spcPts val="0"/>
              </a:spcBef>
              <a:spcAft>
                <a:spcPts val="300"/>
              </a:spcAft>
              <a:buFont typeface="Wingdings" panose="05000000000000000000" pitchFamily="2" charset="2"/>
              <a:buChar char="§"/>
            </a:pPr>
            <a:r>
              <a:rPr lang="en-US" dirty="0">
                <a:solidFill>
                  <a:schemeClr val="tx2"/>
                </a:solidFill>
              </a:rPr>
              <a:t>Follow Scope of Appointment guidelines.</a:t>
            </a:r>
          </a:p>
          <a:p>
            <a:pPr>
              <a:lnSpc>
                <a:spcPct val="100000"/>
              </a:lnSpc>
              <a:spcBef>
                <a:spcPts val="0"/>
              </a:spcBef>
              <a:spcAft>
                <a:spcPts val="300"/>
              </a:spcAft>
              <a:buFont typeface="Wingdings" panose="05000000000000000000" pitchFamily="2" charset="2"/>
              <a:buChar char="§"/>
            </a:pPr>
            <a:r>
              <a:rPr lang="en-US" dirty="0">
                <a:solidFill>
                  <a:schemeClr val="tx2"/>
                </a:solidFill>
              </a:rPr>
              <a:t>Use the authorized Health First Health Plans’/AdventHealth Advantage Plans’ presentation – </a:t>
            </a:r>
            <a:r>
              <a:rPr lang="en-US" b="1" dirty="0">
                <a:solidFill>
                  <a:schemeClr val="tx2"/>
                </a:solidFill>
              </a:rPr>
              <a:t>Digital presentation will be emailed upon request.</a:t>
            </a:r>
          </a:p>
          <a:p>
            <a:pPr>
              <a:lnSpc>
                <a:spcPct val="100000"/>
              </a:lnSpc>
              <a:spcBef>
                <a:spcPts val="0"/>
              </a:spcBef>
              <a:spcAft>
                <a:spcPts val="300"/>
              </a:spcAft>
              <a:buFont typeface="Wingdings" panose="05000000000000000000" pitchFamily="2" charset="2"/>
              <a:buChar char="§"/>
            </a:pPr>
            <a:r>
              <a:rPr lang="en-US" dirty="0">
                <a:solidFill>
                  <a:schemeClr val="tx2"/>
                </a:solidFill>
              </a:rPr>
              <a:t>Submit the completed enrollment form within 24 hours of beneficiary signing.</a:t>
            </a:r>
          </a:p>
          <a:p>
            <a:pPr>
              <a:lnSpc>
                <a:spcPct val="100000"/>
              </a:lnSpc>
              <a:spcBef>
                <a:spcPts val="0"/>
              </a:spcBef>
              <a:spcAft>
                <a:spcPts val="1200"/>
              </a:spcAft>
              <a:buFont typeface="Wingdings" panose="05000000000000000000" pitchFamily="2" charset="2"/>
              <a:buChar char="§"/>
            </a:pPr>
            <a:r>
              <a:rPr lang="en-US" dirty="0">
                <a:solidFill>
                  <a:schemeClr val="tx2"/>
                </a:solidFill>
              </a:rPr>
              <a:t>Always use marketing materials that have been approved by Health First Health Plans, AdventHealth Advantage Plans and CMS. All marketing materials are required to be approved annually.</a:t>
            </a:r>
            <a:endParaRPr lang="en-US" sz="2000" b="1" dirty="0">
              <a:solidFill>
                <a:schemeClr val="tx2"/>
              </a:solidFill>
            </a:endParaRPr>
          </a:p>
          <a:p>
            <a:pPr marL="0" indent="0">
              <a:lnSpc>
                <a:spcPct val="100000"/>
              </a:lnSpc>
              <a:spcBef>
                <a:spcPts val="0"/>
              </a:spcBef>
              <a:spcAft>
                <a:spcPts val="300"/>
              </a:spcAft>
              <a:buNone/>
            </a:pPr>
            <a:r>
              <a:rPr lang="en-US" sz="2000" b="1" dirty="0">
                <a:solidFill>
                  <a:schemeClr val="tx2"/>
                </a:solidFill>
              </a:rPr>
              <a:t>DON’Ts</a:t>
            </a:r>
          </a:p>
          <a:p>
            <a:pPr>
              <a:lnSpc>
                <a:spcPct val="100000"/>
              </a:lnSpc>
              <a:spcBef>
                <a:spcPts val="0"/>
              </a:spcBef>
              <a:spcAft>
                <a:spcPts val="300"/>
              </a:spcAft>
              <a:buFont typeface="Wingdings" panose="05000000000000000000" pitchFamily="2" charset="2"/>
              <a:buChar char="§"/>
            </a:pPr>
            <a:r>
              <a:rPr lang="en-US" dirty="0">
                <a:solidFill>
                  <a:schemeClr val="tx2"/>
                </a:solidFill>
              </a:rPr>
              <a:t>Don’t promote non-healthcare-related products. </a:t>
            </a:r>
          </a:p>
          <a:p>
            <a:pPr>
              <a:lnSpc>
                <a:spcPct val="100000"/>
              </a:lnSpc>
              <a:spcBef>
                <a:spcPts val="0"/>
              </a:spcBef>
              <a:spcAft>
                <a:spcPts val="300"/>
              </a:spcAft>
              <a:buFont typeface="Wingdings" panose="05000000000000000000" pitchFamily="2" charset="2"/>
              <a:buChar char="§"/>
            </a:pPr>
            <a:r>
              <a:rPr lang="en-US" dirty="0">
                <a:solidFill>
                  <a:schemeClr val="tx2"/>
                </a:solidFill>
              </a:rPr>
              <a:t>Don’t solicit/accept an enrollment request for a January 1 effective date prior to the start of the Annual Election Period (AEP) on October 15. </a:t>
            </a:r>
          </a:p>
          <a:p>
            <a:pPr>
              <a:lnSpc>
                <a:spcPct val="100000"/>
              </a:lnSpc>
              <a:spcBef>
                <a:spcPts val="0"/>
              </a:spcBef>
              <a:spcAft>
                <a:spcPts val="300"/>
              </a:spcAft>
              <a:buFont typeface="Wingdings" panose="05000000000000000000" pitchFamily="2" charset="2"/>
              <a:buChar char="§"/>
            </a:pPr>
            <a:r>
              <a:rPr lang="en-US" dirty="0">
                <a:solidFill>
                  <a:schemeClr val="tx2"/>
                </a:solidFill>
              </a:rPr>
              <a:t>Don’t discuss plan options that were not agreed to in the SOA.</a:t>
            </a:r>
            <a:endParaRPr lang="en-US" sz="2400" dirty="0">
              <a:solidFill>
                <a:schemeClr val="tx2"/>
              </a:solidFill>
            </a:endParaRPr>
          </a:p>
        </p:txBody>
      </p:sp>
      <p:sp>
        <p:nvSpPr>
          <p:cNvPr id="4" name="Title 3"/>
          <p:cNvSpPr>
            <a:spLocks noGrp="1"/>
          </p:cNvSpPr>
          <p:nvPr>
            <p:ph type="title"/>
          </p:nvPr>
        </p:nvSpPr>
        <p:spPr/>
        <p:txBody>
          <a:bodyPr>
            <a:noAutofit/>
          </a:bodyPr>
          <a:lstStyle/>
          <a:p>
            <a:r>
              <a:rPr lang="en-US" dirty="0"/>
              <a:t>Broker Responsibilities</a:t>
            </a:r>
          </a:p>
        </p:txBody>
      </p:sp>
    </p:spTree>
    <p:extLst>
      <p:ext uri="{BB962C8B-B14F-4D97-AF65-F5344CB8AC3E}">
        <p14:creationId xmlns:p14="http://schemas.microsoft.com/office/powerpoint/2010/main" val="3414358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A0F47-D0E0-4D72-9E6A-F6134C200550}"/>
              </a:ext>
            </a:extLst>
          </p:cNvPr>
          <p:cNvSpPr txBox="1">
            <a:spLocks/>
          </p:cNvSpPr>
          <p:nvPr/>
        </p:nvSpPr>
        <p:spPr>
          <a:xfrm>
            <a:off x="365760" y="1188720"/>
            <a:ext cx="8412480" cy="3999314"/>
          </a:xfrm>
          <a:prstGeom prst="rect">
            <a:avLst/>
          </a:prstGeom>
        </p:spPr>
        <p:txBody>
          <a:bodyPr lIns="0" tIns="0" rIns="0" bIns="0"/>
          <a:lstStyle>
            <a:lvl1pPr marL="230188" indent="-230188" algn="l" defTabSz="685800" rtl="0" eaLnBrk="1" latinLnBrk="0" hangingPunct="1">
              <a:lnSpc>
                <a:spcPct val="90000"/>
              </a:lnSpc>
              <a:spcBef>
                <a:spcPts val="750"/>
              </a:spcBef>
              <a:buClr>
                <a:srgbClr val="192757"/>
              </a:buClr>
              <a:buFont typeface="Wingdings" charset="2"/>
              <a:buChar char="§"/>
              <a:defRPr sz="1800" b="0" i="0" kern="1200">
                <a:solidFill>
                  <a:schemeClr val="tx1"/>
                </a:solidFill>
                <a:latin typeface="Arial" charset="0"/>
                <a:ea typeface="Arial" charset="0"/>
                <a:cs typeface="Arial" charset="0"/>
              </a:defRPr>
            </a:lvl1pPr>
            <a:lvl2pPr marL="461963" indent="-230188"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2pPr>
            <a:lvl3pPr marL="684213"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3pPr>
            <a:lvl4pPr marL="914400"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4pPr>
            <a:lvl5pPr marL="1144588" indent="-231775"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ct val="100000"/>
              </a:lnSpc>
              <a:spcBef>
                <a:spcPts val="0"/>
              </a:spcBef>
              <a:spcAft>
                <a:spcPts val="300"/>
              </a:spcAft>
              <a:buFont typeface="Wingdings" charset="2"/>
              <a:buNone/>
            </a:pPr>
            <a:r>
              <a:rPr lang="en-US" sz="2000" b="1" dirty="0">
                <a:solidFill>
                  <a:schemeClr val="tx2"/>
                </a:solidFill>
              </a:rPr>
              <a:t>Potential Consequences of Engaging in Inappropriate or Prohibited Marketing/Sales Activities</a:t>
            </a:r>
            <a:r>
              <a:rPr lang="en-US" sz="2000" dirty="0">
                <a:solidFill>
                  <a:schemeClr val="tx2"/>
                </a:solidFill>
              </a:rPr>
              <a:t>:</a:t>
            </a:r>
          </a:p>
          <a:p>
            <a:pPr>
              <a:lnSpc>
                <a:spcPct val="100000"/>
              </a:lnSpc>
              <a:spcBef>
                <a:spcPts val="0"/>
              </a:spcBef>
              <a:spcAft>
                <a:spcPts val="300"/>
              </a:spcAft>
              <a:buFont typeface="Wingdings" pitchFamily="2" charset="2"/>
              <a:buChar char="§"/>
            </a:pPr>
            <a:r>
              <a:rPr lang="en-US" dirty="0">
                <a:solidFill>
                  <a:schemeClr val="tx2"/>
                </a:solidFill>
              </a:rPr>
              <a:t>Disciplinary action</a:t>
            </a:r>
          </a:p>
          <a:p>
            <a:pPr>
              <a:lnSpc>
                <a:spcPct val="100000"/>
              </a:lnSpc>
              <a:spcBef>
                <a:spcPts val="0"/>
              </a:spcBef>
              <a:spcAft>
                <a:spcPts val="300"/>
              </a:spcAft>
              <a:buFont typeface="Wingdings" pitchFamily="2" charset="2"/>
              <a:buChar char="§"/>
            </a:pPr>
            <a:r>
              <a:rPr lang="en-US" dirty="0">
                <a:solidFill>
                  <a:schemeClr val="tx2"/>
                </a:solidFill>
              </a:rPr>
              <a:t>Appointment termination</a:t>
            </a:r>
          </a:p>
          <a:p>
            <a:pPr>
              <a:lnSpc>
                <a:spcPct val="100000"/>
              </a:lnSpc>
              <a:spcBef>
                <a:spcPts val="0"/>
              </a:spcBef>
              <a:spcAft>
                <a:spcPts val="1800"/>
              </a:spcAft>
              <a:buFont typeface="Wingdings" pitchFamily="2" charset="2"/>
              <a:buChar char="§"/>
            </a:pPr>
            <a:r>
              <a:rPr lang="en-US" dirty="0">
                <a:solidFill>
                  <a:schemeClr val="tx2"/>
                </a:solidFill>
              </a:rPr>
              <a:t>Forfeiture of future compensation</a:t>
            </a:r>
            <a:endParaRPr lang="en-US" sz="1400" dirty="0">
              <a:solidFill>
                <a:schemeClr val="tx2"/>
              </a:solidFill>
            </a:endParaRPr>
          </a:p>
          <a:p>
            <a:pPr marL="0" indent="0">
              <a:lnSpc>
                <a:spcPct val="100000"/>
              </a:lnSpc>
              <a:spcBef>
                <a:spcPts val="0"/>
              </a:spcBef>
              <a:spcAft>
                <a:spcPts val="1800"/>
              </a:spcAft>
              <a:buNone/>
            </a:pPr>
            <a:r>
              <a:rPr lang="en-US" sz="2000" b="1" dirty="0">
                <a:solidFill>
                  <a:schemeClr val="tx2"/>
                </a:solidFill>
              </a:rPr>
              <a:t>Complaints received by members or prospective members in reference to a Broker with any aspect of the Health Plan’s operations, activities or behavior are addressed via the Complaints Tracking Module (CTM).</a:t>
            </a:r>
          </a:p>
          <a:p>
            <a:pPr marL="0" indent="0">
              <a:lnSpc>
                <a:spcPct val="100000"/>
              </a:lnSpc>
              <a:spcBef>
                <a:spcPts val="0"/>
              </a:spcBef>
              <a:spcAft>
                <a:spcPts val="1200"/>
              </a:spcAft>
              <a:buNone/>
            </a:pPr>
            <a:r>
              <a:rPr lang="en-US" sz="2000" b="1" dirty="0">
                <a:solidFill>
                  <a:schemeClr val="tx2"/>
                </a:solidFill>
              </a:rPr>
              <a:t>For additional information, review the Broker Training Module: Broker Services Partner Integrity Program.</a:t>
            </a:r>
          </a:p>
        </p:txBody>
      </p:sp>
      <p:sp>
        <p:nvSpPr>
          <p:cNvPr id="4" name="Title 3"/>
          <p:cNvSpPr>
            <a:spLocks noGrp="1"/>
          </p:cNvSpPr>
          <p:nvPr>
            <p:ph type="title"/>
          </p:nvPr>
        </p:nvSpPr>
        <p:spPr/>
        <p:txBody>
          <a:bodyPr>
            <a:noAutofit/>
          </a:bodyPr>
          <a:lstStyle/>
          <a:p>
            <a:r>
              <a:rPr lang="en-US" dirty="0"/>
              <a:t>Consequences</a:t>
            </a:r>
          </a:p>
        </p:txBody>
      </p:sp>
    </p:spTree>
    <p:extLst>
      <p:ext uri="{BB962C8B-B14F-4D97-AF65-F5344CB8AC3E}">
        <p14:creationId xmlns:p14="http://schemas.microsoft.com/office/powerpoint/2010/main" val="176779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65760" y="365760"/>
            <a:ext cx="8412480" cy="566207"/>
          </a:xfrm>
        </p:spPr>
        <p:txBody>
          <a:bodyPr lIns="0" tIns="0" rIns="0" bIns="0" anchor="t" anchorCtr="0">
            <a:noAutofit/>
          </a:bodyPr>
          <a:lstStyle/>
          <a:p>
            <a:pPr algn="l"/>
            <a:r>
              <a:rPr lang="en-US" dirty="0"/>
              <a:t>Helpful Contacts</a:t>
            </a:r>
          </a:p>
        </p:txBody>
      </p:sp>
      <p:sp>
        <p:nvSpPr>
          <p:cNvPr id="2" name="TextBox 1"/>
          <p:cNvSpPr txBox="1"/>
          <p:nvPr/>
        </p:nvSpPr>
        <p:spPr>
          <a:xfrm>
            <a:off x="365760" y="1188720"/>
            <a:ext cx="8412480" cy="4292906"/>
          </a:xfrm>
          <a:prstGeom prst="rect">
            <a:avLst/>
          </a:prstGeom>
          <a:noFill/>
        </p:spPr>
        <p:txBody>
          <a:bodyPr wrap="square" lIns="0" tIns="0" rIns="0" bIns="0" rtlCol="0">
            <a:spAutoFit/>
          </a:bodyPr>
          <a:lstStyle/>
          <a:p>
            <a:pPr>
              <a:lnSpc>
                <a:spcPct val="60000"/>
              </a:lnSpc>
              <a:spcBef>
                <a:spcPts val="750"/>
              </a:spcBef>
            </a:pPr>
            <a:r>
              <a:rPr lang="en-US" b="1" dirty="0">
                <a:solidFill>
                  <a:schemeClr val="tx2"/>
                </a:solidFill>
                <a:latin typeface="Arial" panose="020B0604020202020204" pitchFamily="34" charset="0"/>
                <a:cs typeface="Arial" panose="020B0604020202020204" pitchFamily="34" charset="0"/>
              </a:rPr>
              <a:t>Broker Services</a:t>
            </a:r>
          </a:p>
          <a:p>
            <a:pPr indent="230188">
              <a:lnSpc>
                <a:spcPct val="60000"/>
              </a:lnSpc>
              <a:spcBef>
                <a:spcPts val="750"/>
              </a:spcBef>
            </a:pPr>
            <a:r>
              <a:rPr lang="en-US" dirty="0">
                <a:solidFill>
                  <a:schemeClr val="tx2"/>
                </a:solidFill>
                <a:latin typeface="Arial" panose="020B0604020202020204" pitchFamily="34" charset="0"/>
                <a:cs typeface="Arial" panose="020B0604020202020204" pitchFamily="34" charset="0"/>
              </a:rPr>
              <a:t>321.434.5265</a:t>
            </a:r>
          </a:p>
          <a:p>
            <a:pPr marL="230188">
              <a:lnSpc>
                <a:spcPct val="60000"/>
              </a:lnSpc>
              <a:spcBef>
                <a:spcPts val="750"/>
              </a:spcBef>
            </a:pPr>
            <a:r>
              <a:rPr lang="en-US"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HFBroker@HF.org</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60000"/>
              </a:lnSpc>
              <a:spcBef>
                <a:spcPts val="75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a:lnSpc>
                <a:spcPct val="60000"/>
              </a:lnSpc>
              <a:spcBef>
                <a:spcPts val="750"/>
              </a:spcBef>
            </a:pPr>
            <a:r>
              <a:rPr lang="en-US" b="1" dirty="0">
                <a:solidFill>
                  <a:schemeClr val="tx2"/>
                </a:solidFill>
                <a:latin typeface="Arial" panose="020B0604020202020204" pitchFamily="34" charset="0"/>
                <a:cs typeface="Arial" panose="020B0604020202020204" pitchFamily="34" charset="0"/>
              </a:rPr>
              <a:t>Commissions</a:t>
            </a:r>
          </a:p>
          <a:p>
            <a:pPr indent="230188">
              <a:lnSpc>
                <a:spcPct val="60000"/>
              </a:lnSpc>
              <a:spcBef>
                <a:spcPts val="750"/>
              </a:spcBef>
            </a:pPr>
            <a:r>
              <a:rPr lang="en-US"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Commissions@HF.org</a:t>
            </a:r>
            <a:endParaRPr lang="en-US" u="sng"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indent="230188">
              <a:lnSpc>
                <a:spcPct val="60000"/>
              </a:lnSpc>
              <a:spcBef>
                <a:spcPts val="750"/>
              </a:spcBef>
              <a:spcAft>
                <a:spcPts val="600"/>
              </a:spcAft>
            </a:pPr>
            <a:r>
              <a:rPr lang="en-US" dirty="0">
                <a:solidFill>
                  <a:schemeClr val="tx2"/>
                </a:solidFill>
                <a:latin typeface="Arial" panose="020B0604020202020204" pitchFamily="34" charset="0"/>
                <a:cs typeface="Arial" panose="020B0604020202020204" pitchFamily="34" charset="0"/>
              </a:rPr>
              <a:t>For plan year 2021 and prior questions</a:t>
            </a:r>
          </a:p>
          <a:p>
            <a:pPr indent="230188">
              <a:lnSpc>
                <a:spcPct val="60000"/>
              </a:lnSpc>
              <a:spcBef>
                <a:spcPts val="750"/>
              </a:spcBef>
            </a:pPr>
            <a:r>
              <a:rPr lang="en-US"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HF-brokercommissions@plusoscar.com</a:t>
            </a:r>
            <a:endParaRPr lang="en-US" u="sng"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indent="230188">
              <a:lnSpc>
                <a:spcPct val="60000"/>
              </a:lnSpc>
              <a:spcBef>
                <a:spcPts val="750"/>
              </a:spcBef>
            </a:pPr>
            <a:r>
              <a:rPr lang="en-US" dirty="0">
                <a:solidFill>
                  <a:schemeClr val="tx2"/>
                </a:solidFill>
                <a:latin typeface="Arial" panose="020B0604020202020204" pitchFamily="34" charset="0"/>
                <a:cs typeface="Arial" panose="020B0604020202020204" pitchFamily="34" charset="0"/>
              </a:rPr>
              <a:t>For plan year 2022 and beyond questions</a:t>
            </a:r>
          </a:p>
          <a:p>
            <a:pPr marL="0" marR="0">
              <a:lnSpc>
                <a:spcPct val="60000"/>
              </a:lnSpc>
              <a:spcBef>
                <a:spcPts val="75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60000"/>
              </a:lnSpc>
              <a:spcBef>
                <a:spcPts val="750"/>
              </a:spcBef>
            </a:pPr>
            <a:r>
              <a:rPr lang="en-US" b="1" dirty="0">
                <a:solidFill>
                  <a:schemeClr val="tx2"/>
                </a:solidFill>
                <a:latin typeface="Arial" panose="020B0604020202020204" pitchFamily="34" charset="0"/>
                <a:cs typeface="Arial" panose="020B0604020202020204" pitchFamily="34" charset="0"/>
              </a:rPr>
              <a:t>Customer Service</a:t>
            </a:r>
          </a:p>
          <a:p>
            <a:pPr marL="0" marR="0">
              <a:lnSpc>
                <a:spcPct val="60000"/>
              </a:lnSpc>
              <a:spcBef>
                <a:spcPts val="750"/>
              </a:spcBef>
            </a:pPr>
            <a:r>
              <a:rPr lang="en-US" b="1" dirty="0">
                <a:solidFill>
                  <a:schemeClr val="tx2"/>
                </a:solidFill>
                <a:latin typeface="Arial" panose="020B0604020202020204" pitchFamily="34" charset="0"/>
                <a:cs typeface="Arial" panose="020B0604020202020204" pitchFamily="34" charset="0"/>
              </a:rPr>
              <a:t>Broker Support</a:t>
            </a:r>
          </a:p>
          <a:p>
            <a:pPr indent="230188">
              <a:lnSpc>
                <a:spcPct val="60000"/>
              </a:lnSpc>
              <a:spcBef>
                <a:spcPts val="750"/>
              </a:spcBef>
            </a:pPr>
            <a:r>
              <a:rPr lang="en-US" dirty="0">
                <a:solidFill>
                  <a:schemeClr val="tx2"/>
                </a:solidFill>
                <a:latin typeface="Arial" panose="020B0604020202020204" pitchFamily="34" charset="0"/>
                <a:cs typeface="Arial" panose="020B0604020202020204" pitchFamily="34" charset="0"/>
              </a:rPr>
              <a:t>Local: 321.434.4945 </a:t>
            </a:r>
          </a:p>
          <a:p>
            <a:pPr indent="230188">
              <a:lnSpc>
                <a:spcPct val="60000"/>
              </a:lnSpc>
              <a:spcBef>
                <a:spcPts val="750"/>
              </a:spcBef>
            </a:pPr>
            <a:r>
              <a:rPr lang="en-US" dirty="0">
                <a:solidFill>
                  <a:schemeClr val="tx2"/>
                </a:solidFill>
                <a:latin typeface="Arial" panose="020B0604020202020204" pitchFamily="34" charset="0"/>
                <a:cs typeface="Arial" panose="020B0604020202020204" pitchFamily="34" charset="0"/>
              </a:rPr>
              <a:t>Toll Free: 877.693.6489</a:t>
            </a:r>
          </a:p>
          <a:p>
            <a:pPr indent="230188">
              <a:lnSpc>
                <a:spcPct val="60000"/>
              </a:lnSpc>
              <a:spcBef>
                <a:spcPts val="750"/>
              </a:spcBef>
            </a:pPr>
            <a:r>
              <a:rPr lang="en-US"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HFHPInfo@HF.org</a:t>
            </a:r>
            <a:endParaRPr lang="en-US" dirty="0">
              <a:effectLst/>
              <a:latin typeface="Arial" panose="020B0604020202020204" pitchFamily="34" charset="0"/>
              <a:ea typeface="Calibri" panose="020F0502020204030204" pitchFamily="34" charset="0"/>
              <a:cs typeface="Arial" panose="020B0604020202020204" pitchFamily="34" charset="0"/>
            </a:endParaRPr>
          </a:p>
          <a:p>
            <a:pPr indent="230188">
              <a:lnSpc>
                <a:spcPct val="60000"/>
              </a:lnSpc>
              <a:spcBef>
                <a:spcPts val="750"/>
              </a:spcBef>
            </a:pPr>
            <a:r>
              <a:rPr lang="en-US"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HF-brokers@plusoscar.com</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5321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D06D85-5906-4265-AF50-4A64EB80D047}"/>
              </a:ext>
            </a:extLst>
          </p:cNvPr>
          <p:cNvSpPr txBox="1">
            <a:spLocks/>
          </p:cNvSpPr>
          <p:nvPr/>
        </p:nvSpPr>
        <p:spPr>
          <a:xfrm>
            <a:off x="1336562" y="2455002"/>
            <a:ext cx="6470877" cy="1105093"/>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600" b="1" i="0" kern="1200">
                <a:solidFill>
                  <a:srgbClr val="192757"/>
                </a:solidFill>
                <a:latin typeface="Arial" charset="0"/>
                <a:ea typeface="Arial" charset="0"/>
                <a:cs typeface="Arial" charset="0"/>
              </a:defRPr>
            </a:lvl1pPr>
          </a:lstStyle>
          <a:p>
            <a:r>
              <a:rPr lang="en-US" sz="7200" dirty="0">
                <a:solidFill>
                  <a:schemeClr val="tx2"/>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4169978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C3437C1-2DF1-490A-8177-3A9F3C32F735}"/>
              </a:ext>
            </a:extLst>
          </p:cNvPr>
          <p:cNvSpPr txBox="1">
            <a:spLocks/>
          </p:cNvSpPr>
          <p:nvPr/>
        </p:nvSpPr>
        <p:spPr>
          <a:xfrm>
            <a:off x="365760" y="1188720"/>
            <a:ext cx="8412480" cy="4727275"/>
          </a:xfrm>
          <a:prstGeom prst="rect">
            <a:avLst/>
          </a:prstGeom>
        </p:spPr>
        <p:txBody>
          <a:bodyPr vert="horz" lIns="0" tIns="0" rIns="0" bIns="0" rtlCol="0">
            <a:noAutofit/>
          </a:bodyPr>
          <a:lstStyle>
            <a:lvl1pPr marL="341313" indent="-341313" algn="l" defTabSz="685800" rtl="0" eaLnBrk="1" latinLnBrk="0" hangingPunct="1">
              <a:lnSpc>
                <a:spcPct val="90000"/>
              </a:lnSpc>
              <a:spcBef>
                <a:spcPts val="750"/>
              </a:spcBef>
              <a:buClr>
                <a:srgbClr val="192757"/>
              </a:buClr>
              <a:buFont typeface="Wingdings" charset="2"/>
              <a:buChar char="§"/>
              <a:tabLst/>
              <a:defRPr sz="2800" b="0" i="0" kern="1200">
                <a:solidFill>
                  <a:schemeClr val="tx1"/>
                </a:solidFill>
                <a:latin typeface="Arial" charset="0"/>
                <a:ea typeface="Arial" charset="0"/>
                <a:cs typeface="Arial" charset="0"/>
              </a:defRPr>
            </a:lvl1pPr>
            <a:lvl2pPr marL="684213" indent="-342900" algn="l" defTabSz="631825" rtl="0" eaLnBrk="1" latinLnBrk="0" hangingPunct="1">
              <a:lnSpc>
                <a:spcPct val="90000"/>
              </a:lnSpc>
              <a:spcBef>
                <a:spcPts val="375"/>
              </a:spcBef>
              <a:buClr>
                <a:srgbClr val="192757"/>
              </a:buClr>
              <a:buFont typeface="Wingdings" pitchFamily="2" charset="2"/>
              <a:buChar char="§"/>
              <a:defRPr sz="2800" b="0" i="0" kern="1200">
                <a:solidFill>
                  <a:schemeClr val="tx1"/>
                </a:solidFill>
                <a:latin typeface="Arial" charset="0"/>
                <a:ea typeface="Arial" charset="0"/>
                <a:cs typeface="Arial" charset="0"/>
              </a:defRPr>
            </a:lvl2pPr>
            <a:lvl3pPr marL="1027113" indent="-341313" algn="l" defTabSz="685800" rtl="0" eaLnBrk="1" latinLnBrk="0" hangingPunct="1">
              <a:lnSpc>
                <a:spcPct val="90000"/>
              </a:lnSpc>
              <a:spcBef>
                <a:spcPts val="375"/>
              </a:spcBef>
              <a:buClr>
                <a:srgbClr val="192757"/>
              </a:buClr>
              <a:buFont typeface="Wingdings" pitchFamily="2" charset="2"/>
              <a:buChar char="§"/>
              <a:tabLst/>
              <a:defRPr sz="2800" b="0" i="0" kern="1200">
                <a:solidFill>
                  <a:schemeClr val="tx1"/>
                </a:solidFill>
                <a:latin typeface="Arial" charset="0"/>
                <a:ea typeface="Arial" charset="0"/>
                <a:cs typeface="Arial" charset="0"/>
              </a:defRPr>
            </a:lvl3pPr>
            <a:lvl4pPr marL="1487488" indent="-401638" algn="l" defTabSz="685800" rtl="0" eaLnBrk="1" latinLnBrk="0" hangingPunct="1">
              <a:lnSpc>
                <a:spcPct val="90000"/>
              </a:lnSpc>
              <a:spcBef>
                <a:spcPts val="375"/>
              </a:spcBef>
              <a:buClr>
                <a:srgbClr val="192757"/>
              </a:buClr>
              <a:buFont typeface="Wingdings" pitchFamily="2" charset="2"/>
              <a:buChar char="§"/>
              <a:tabLst/>
              <a:defRPr sz="1800" b="0" i="0" kern="1200">
                <a:solidFill>
                  <a:schemeClr val="tx1"/>
                </a:solidFill>
                <a:latin typeface="Arial" charset="0"/>
                <a:ea typeface="Arial" charset="0"/>
                <a:cs typeface="Arial" charset="0"/>
              </a:defRPr>
            </a:lvl4pPr>
            <a:lvl5pPr marL="1828800" indent="-344488" algn="l" defTabSz="685800" rtl="0" eaLnBrk="1" latinLnBrk="0" hangingPunct="1">
              <a:lnSpc>
                <a:spcPct val="90000"/>
              </a:lnSpc>
              <a:spcBef>
                <a:spcPts val="375"/>
              </a:spcBef>
              <a:buClr>
                <a:srgbClr val="192757"/>
              </a:buClr>
              <a:buFont typeface="Wingdings" pitchFamily="2" charset="2"/>
              <a:buChar char="§"/>
              <a:defRPr sz="48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ct val="100000"/>
              </a:lnSpc>
              <a:spcBef>
                <a:spcPts val="0"/>
              </a:spcBef>
              <a:spcAft>
                <a:spcPts val="300"/>
              </a:spcAft>
              <a:buFont typeface="Wingdings" charset="2"/>
              <a:buNone/>
            </a:pPr>
            <a:r>
              <a:rPr lang="en-US" sz="2400" b="1">
                <a:solidFill>
                  <a:srgbClr val="5D83B5"/>
                </a:solidFill>
                <a:latin typeface="Arial" panose="020B0604020202020204" pitchFamily="34" charset="0"/>
                <a:cs typeface="Arial" panose="020B0604020202020204" pitchFamily="34" charset="0"/>
              </a:rPr>
              <a:t>This module </a:t>
            </a:r>
            <a:r>
              <a:rPr lang="en-US" sz="2400" b="1" dirty="0">
                <a:solidFill>
                  <a:srgbClr val="5D83B5"/>
                </a:solidFill>
                <a:latin typeface="Arial" panose="020B0604020202020204" pitchFamily="34" charset="0"/>
                <a:cs typeface="Arial" panose="020B0604020202020204" pitchFamily="34" charset="0"/>
              </a:rPr>
              <a:t>is designed to review:</a:t>
            </a:r>
          </a:p>
          <a:p>
            <a:pPr marL="230188" indent="-230188">
              <a:lnSpc>
                <a:spcPct val="100000"/>
              </a:lnSpc>
              <a:spcBef>
                <a:spcPts val="0"/>
              </a:spcBef>
              <a:spcAft>
                <a:spcPts val="300"/>
              </a:spcAft>
              <a:buFont typeface="Wingdings" panose="05000000000000000000" pitchFamily="2" charset="2"/>
              <a:buChar char="§"/>
            </a:pPr>
            <a:r>
              <a:rPr lang="en-US" sz="1800" dirty="0">
                <a:solidFill>
                  <a:schemeClr val="tx2"/>
                </a:solidFill>
                <a:latin typeface="Arial" panose="020B0604020202020204" pitchFamily="34" charset="0"/>
                <a:cs typeface="Arial" panose="020B0604020202020204" pitchFamily="34" charset="0"/>
              </a:rPr>
              <a:t>The Sales Presentation Process</a:t>
            </a:r>
          </a:p>
          <a:p>
            <a:pPr marL="230188" indent="-230188">
              <a:lnSpc>
                <a:spcPct val="100000"/>
              </a:lnSpc>
              <a:spcBef>
                <a:spcPts val="0"/>
              </a:spcBef>
              <a:spcAft>
                <a:spcPts val="300"/>
              </a:spcAft>
              <a:buFont typeface="Wingdings" panose="05000000000000000000" pitchFamily="2" charset="2"/>
              <a:buChar char="§"/>
            </a:pPr>
            <a:r>
              <a:rPr lang="en-US" sz="1800" dirty="0">
                <a:solidFill>
                  <a:schemeClr val="tx2"/>
                </a:solidFill>
                <a:latin typeface="Arial" panose="020B0604020202020204" pitchFamily="34" charset="0"/>
                <a:cs typeface="Arial" panose="020B0604020202020204" pitchFamily="34" charset="0"/>
              </a:rPr>
              <a:t>Scope of Appointment</a:t>
            </a:r>
          </a:p>
          <a:p>
            <a:pPr marL="230188" indent="-230188">
              <a:lnSpc>
                <a:spcPct val="100000"/>
              </a:lnSpc>
              <a:spcBef>
                <a:spcPts val="0"/>
              </a:spcBef>
              <a:spcAft>
                <a:spcPts val="300"/>
              </a:spcAft>
              <a:buFont typeface="Wingdings" panose="05000000000000000000" pitchFamily="2" charset="2"/>
              <a:buChar char="§"/>
            </a:pPr>
            <a:r>
              <a:rPr lang="en-US" sz="1800" dirty="0">
                <a:solidFill>
                  <a:schemeClr val="tx2"/>
                </a:solidFill>
                <a:latin typeface="Arial" panose="020B0604020202020204" pitchFamily="34" charset="0"/>
                <a:cs typeface="Arial" panose="020B0604020202020204" pitchFamily="34" charset="0"/>
              </a:rPr>
              <a:t>How to Conduct a Sales Presentation</a:t>
            </a:r>
          </a:p>
          <a:p>
            <a:pPr marL="230188" indent="-230188">
              <a:lnSpc>
                <a:spcPct val="100000"/>
              </a:lnSpc>
              <a:spcBef>
                <a:spcPts val="0"/>
              </a:spcBef>
              <a:spcAft>
                <a:spcPts val="300"/>
              </a:spcAft>
              <a:buFont typeface="Wingdings" panose="05000000000000000000" pitchFamily="2" charset="2"/>
              <a:buChar char="§"/>
            </a:pPr>
            <a:r>
              <a:rPr lang="en-US" sz="1800" dirty="0">
                <a:solidFill>
                  <a:schemeClr val="tx2"/>
                </a:solidFill>
                <a:latin typeface="Arial" panose="020B0604020202020204" pitchFamily="34" charset="0"/>
                <a:cs typeface="Arial" panose="020B0604020202020204" pitchFamily="34" charset="0"/>
              </a:rPr>
              <a:t>Virtual Sales Presentation</a:t>
            </a:r>
          </a:p>
          <a:p>
            <a:pPr marL="230188" indent="-230188">
              <a:lnSpc>
                <a:spcPct val="100000"/>
              </a:lnSpc>
              <a:spcBef>
                <a:spcPts val="0"/>
              </a:spcBef>
              <a:spcAft>
                <a:spcPts val="300"/>
              </a:spcAft>
              <a:buFont typeface="Wingdings" panose="05000000000000000000" pitchFamily="2" charset="2"/>
              <a:buChar char="§"/>
            </a:pPr>
            <a:r>
              <a:rPr lang="en-US" sz="1800" dirty="0">
                <a:solidFill>
                  <a:schemeClr val="tx2"/>
                </a:solidFill>
                <a:latin typeface="Arial" panose="020B0604020202020204" pitchFamily="34" charset="0"/>
                <a:cs typeface="Arial" panose="020B0604020202020204" pitchFamily="34" charset="0"/>
              </a:rPr>
              <a:t>Medicare Beneficiary Enrollment </a:t>
            </a:r>
          </a:p>
          <a:p>
            <a:pPr marL="230188" indent="-230188">
              <a:lnSpc>
                <a:spcPct val="100000"/>
              </a:lnSpc>
              <a:spcBef>
                <a:spcPts val="0"/>
              </a:spcBef>
              <a:spcAft>
                <a:spcPts val="300"/>
              </a:spcAft>
              <a:buFont typeface="Wingdings" panose="05000000000000000000" pitchFamily="2" charset="2"/>
              <a:buChar char="§"/>
            </a:pPr>
            <a:r>
              <a:rPr lang="en-US" sz="1800" dirty="0">
                <a:solidFill>
                  <a:schemeClr val="tx2"/>
                </a:solidFill>
                <a:latin typeface="Arial" panose="020B0604020202020204" pitchFamily="34" charset="0"/>
                <a:cs typeface="Arial" panose="020B0604020202020204" pitchFamily="34" charset="0"/>
              </a:rPr>
              <a:t>Expectations After Submitting the Signed Application</a:t>
            </a:r>
          </a:p>
          <a:p>
            <a:pPr marL="230188" indent="-230188">
              <a:lnSpc>
                <a:spcPct val="100000"/>
              </a:lnSpc>
              <a:spcBef>
                <a:spcPts val="0"/>
              </a:spcBef>
              <a:spcAft>
                <a:spcPts val="300"/>
              </a:spcAft>
              <a:buFont typeface="Wingdings" panose="05000000000000000000" pitchFamily="2" charset="2"/>
              <a:buChar char="§"/>
            </a:pPr>
            <a:r>
              <a:rPr lang="en-US" sz="1800" dirty="0">
                <a:solidFill>
                  <a:schemeClr val="tx2"/>
                </a:solidFill>
                <a:latin typeface="Arial" panose="020B0604020202020204" pitchFamily="34" charset="0"/>
                <a:cs typeface="Arial" panose="020B0604020202020204" pitchFamily="34" charset="0"/>
              </a:rPr>
              <a:t>Broker Responsibilities</a:t>
            </a:r>
          </a:p>
        </p:txBody>
      </p:sp>
      <p:sp>
        <p:nvSpPr>
          <p:cNvPr id="3" name="Title 2"/>
          <p:cNvSpPr>
            <a:spLocks noGrp="1"/>
          </p:cNvSpPr>
          <p:nvPr>
            <p:ph type="title"/>
          </p:nvPr>
        </p:nvSpPr>
        <p:spPr/>
        <p:txBody>
          <a:bodyPr>
            <a:noAutofit/>
          </a:bodyPr>
          <a:lstStyle/>
          <a:p>
            <a:r>
              <a:rPr lang="en-US" dirty="0"/>
              <a:t>Module Description</a:t>
            </a:r>
          </a:p>
        </p:txBody>
      </p:sp>
    </p:spTree>
    <p:extLst>
      <p:ext uri="{BB962C8B-B14F-4D97-AF65-F5344CB8AC3E}">
        <p14:creationId xmlns:p14="http://schemas.microsoft.com/office/powerpoint/2010/main" val="395761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itting at a table&#10;&#10;Description automatically generated">
            <a:extLst>
              <a:ext uri="{FF2B5EF4-FFF2-40B4-BE49-F238E27FC236}">
                <a16:creationId xmlns:a16="http://schemas.microsoft.com/office/drawing/2014/main" id="{0600DD12-34ED-41B4-B783-E7E28752C35E}"/>
              </a:ext>
            </a:extLst>
          </p:cNvPr>
          <p:cNvPicPr>
            <a:picLocks noChangeAspect="1"/>
          </p:cNvPicPr>
          <p:nvPr/>
        </p:nvPicPr>
        <p:blipFill rotWithShape="1">
          <a:blip r:embed="rId2"/>
          <a:srcRect t="28366" b="17216"/>
          <a:stretch/>
        </p:blipFill>
        <p:spPr>
          <a:xfrm>
            <a:off x="0" y="99753"/>
            <a:ext cx="9144000" cy="3317079"/>
          </a:xfrm>
          <a:prstGeom prst="rect">
            <a:avLst/>
          </a:prstGeom>
        </p:spPr>
      </p:pic>
      <p:sp>
        <p:nvSpPr>
          <p:cNvPr id="3" name="Content Placeholder 2">
            <a:extLst>
              <a:ext uri="{FF2B5EF4-FFF2-40B4-BE49-F238E27FC236}">
                <a16:creationId xmlns:a16="http://schemas.microsoft.com/office/drawing/2014/main" id="{15735A7F-2DB8-4D76-AA36-0C60975F85F7}"/>
              </a:ext>
            </a:extLst>
          </p:cNvPr>
          <p:cNvSpPr txBox="1">
            <a:spLocks/>
          </p:cNvSpPr>
          <p:nvPr/>
        </p:nvSpPr>
        <p:spPr>
          <a:xfrm>
            <a:off x="365760" y="4389120"/>
            <a:ext cx="8412480" cy="1654872"/>
          </a:xfrm>
          <a:prstGeom prst="rect">
            <a:avLst/>
          </a:prstGeom>
        </p:spPr>
        <p:txBody>
          <a:bodyPr lIns="0" tIns="0" rIns="0" bIns="0"/>
          <a:lstStyle>
            <a:lvl1pPr marL="230188" indent="-230188" algn="l" defTabSz="685800" rtl="0" eaLnBrk="1" latinLnBrk="0" hangingPunct="1">
              <a:lnSpc>
                <a:spcPct val="90000"/>
              </a:lnSpc>
              <a:spcBef>
                <a:spcPts val="750"/>
              </a:spcBef>
              <a:buClr>
                <a:srgbClr val="192757"/>
              </a:buClr>
              <a:buFont typeface="Wingdings" charset="2"/>
              <a:buChar char="§"/>
              <a:defRPr sz="1800" b="0" i="0" kern="1200">
                <a:solidFill>
                  <a:schemeClr val="tx1"/>
                </a:solidFill>
                <a:latin typeface="Arial" charset="0"/>
                <a:ea typeface="Arial" charset="0"/>
                <a:cs typeface="Arial" charset="0"/>
              </a:defRPr>
            </a:lvl1pPr>
            <a:lvl2pPr marL="461963" indent="-230188"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2pPr>
            <a:lvl3pPr marL="684213"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3pPr>
            <a:lvl4pPr marL="914400"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4pPr>
            <a:lvl5pPr marL="1144588" indent="-231775"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ct val="100000"/>
              </a:lnSpc>
              <a:spcBef>
                <a:spcPts val="0"/>
              </a:spcBef>
              <a:spcAft>
                <a:spcPts val="300"/>
              </a:spcAft>
              <a:buNone/>
              <a:defRPr/>
            </a:pPr>
            <a:r>
              <a:rPr lang="en-US" dirty="0">
                <a:solidFill>
                  <a:schemeClr val="tx2"/>
                </a:solidFill>
              </a:rPr>
              <a:t>The sales presentation process can be broken down into four main steps:</a:t>
            </a:r>
          </a:p>
          <a:p>
            <a:pPr>
              <a:lnSpc>
                <a:spcPct val="100000"/>
              </a:lnSpc>
              <a:spcBef>
                <a:spcPts val="0"/>
              </a:spcBef>
              <a:spcAft>
                <a:spcPts val="300"/>
              </a:spcAft>
              <a:buFont typeface="+mj-lt"/>
              <a:buAutoNum type="arabicPeriod"/>
              <a:defRPr/>
            </a:pPr>
            <a:r>
              <a:rPr lang="en-US" dirty="0">
                <a:solidFill>
                  <a:schemeClr val="tx2"/>
                </a:solidFill>
              </a:rPr>
              <a:t>Beneficiary initiates contact </a:t>
            </a:r>
          </a:p>
          <a:p>
            <a:pPr>
              <a:lnSpc>
                <a:spcPct val="100000"/>
              </a:lnSpc>
              <a:spcBef>
                <a:spcPts val="0"/>
              </a:spcBef>
              <a:spcAft>
                <a:spcPts val="300"/>
              </a:spcAft>
              <a:buFont typeface="+mj-lt"/>
              <a:buAutoNum type="arabicPeriod"/>
              <a:defRPr/>
            </a:pPr>
            <a:r>
              <a:rPr lang="en-US" dirty="0">
                <a:solidFill>
                  <a:schemeClr val="tx2"/>
                </a:solidFill>
              </a:rPr>
              <a:t>Broker completes Scope of Appointment </a:t>
            </a:r>
          </a:p>
          <a:p>
            <a:pPr>
              <a:lnSpc>
                <a:spcPct val="100000"/>
              </a:lnSpc>
              <a:spcBef>
                <a:spcPts val="0"/>
              </a:spcBef>
              <a:spcAft>
                <a:spcPts val="300"/>
              </a:spcAft>
              <a:buFont typeface="+mj-lt"/>
              <a:buAutoNum type="arabicPeriod"/>
              <a:defRPr/>
            </a:pPr>
            <a:r>
              <a:rPr lang="en-US" dirty="0">
                <a:solidFill>
                  <a:schemeClr val="tx2"/>
                </a:solidFill>
              </a:rPr>
              <a:t>Broker conducts sales presentation</a:t>
            </a:r>
          </a:p>
          <a:p>
            <a:pPr>
              <a:lnSpc>
                <a:spcPct val="100000"/>
              </a:lnSpc>
              <a:spcBef>
                <a:spcPts val="0"/>
              </a:spcBef>
              <a:spcAft>
                <a:spcPts val="300"/>
              </a:spcAft>
              <a:buFont typeface="+mj-lt"/>
              <a:buAutoNum type="arabicPeriod"/>
              <a:defRPr/>
            </a:pPr>
            <a:r>
              <a:rPr lang="en-US" dirty="0">
                <a:solidFill>
                  <a:schemeClr val="tx2"/>
                </a:solidFill>
              </a:rPr>
              <a:t>Broker enrolls Medicare beneficiary and submits a signed application</a:t>
            </a:r>
          </a:p>
        </p:txBody>
      </p:sp>
      <p:sp>
        <p:nvSpPr>
          <p:cNvPr id="5" name="Title 1"/>
          <p:cNvSpPr>
            <a:spLocks noGrp="1"/>
          </p:cNvSpPr>
          <p:nvPr>
            <p:ph type="title"/>
          </p:nvPr>
        </p:nvSpPr>
        <p:spPr>
          <a:xfrm>
            <a:off x="365760" y="3673586"/>
            <a:ext cx="8412480" cy="566207"/>
          </a:xfrm>
        </p:spPr>
        <p:txBody>
          <a:bodyPr>
            <a:noAutofit/>
          </a:bodyPr>
          <a:lstStyle/>
          <a:p>
            <a:r>
              <a:rPr lang="en-US" dirty="0"/>
              <a:t>Sales Presentation Process</a:t>
            </a:r>
          </a:p>
        </p:txBody>
      </p:sp>
    </p:spTree>
    <p:extLst>
      <p:ext uri="{BB962C8B-B14F-4D97-AF65-F5344CB8AC3E}">
        <p14:creationId xmlns:p14="http://schemas.microsoft.com/office/powerpoint/2010/main" val="506628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Sales Presentation Process</a:t>
            </a:r>
          </a:p>
        </p:txBody>
      </p:sp>
      <p:sp>
        <p:nvSpPr>
          <p:cNvPr id="3" name="Content Placeholder 2"/>
          <p:cNvSpPr>
            <a:spLocks noGrp="1"/>
          </p:cNvSpPr>
          <p:nvPr>
            <p:ph sz="quarter" idx="10"/>
          </p:nvPr>
        </p:nvSpPr>
        <p:spPr>
          <a:xfrm>
            <a:off x="365760" y="1188720"/>
            <a:ext cx="4397434" cy="2094935"/>
          </a:xfrm>
        </p:spPr>
        <p:txBody>
          <a:bodyPr lIns="0" tIns="0" rIns="0" bIns="0">
            <a:noAutofit/>
          </a:bodyPr>
          <a:lstStyle/>
          <a:p>
            <a:pPr marL="0" indent="0">
              <a:lnSpc>
                <a:spcPct val="100000"/>
              </a:lnSpc>
              <a:spcBef>
                <a:spcPts val="0"/>
              </a:spcBef>
              <a:spcAft>
                <a:spcPts val="600"/>
              </a:spcAft>
              <a:buNone/>
            </a:pPr>
            <a:r>
              <a:rPr lang="en-US" sz="1800" dirty="0">
                <a:solidFill>
                  <a:schemeClr val="tx2"/>
                </a:solidFill>
                <a:latin typeface="Arial" panose="020B0604020202020204" pitchFamily="34" charset="0"/>
                <a:cs typeface="Arial" panose="020B0604020202020204" pitchFamily="34" charset="0"/>
              </a:rPr>
              <a:t>It is necessary that Brokers follow all compliance measures when conducting a MAPD Sales Presentation. We have prepared a checklist to guide you through this process. As you meet with prospective members, it is important to cover each step. </a:t>
            </a:r>
          </a:p>
          <a:p>
            <a:pPr marL="0" indent="0">
              <a:lnSpc>
                <a:spcPct val="100000"/>
              </a:lnSpc>
              <a:spcBef>
                <a:spcPts val="0"/>
              </a:spcBef>
              <a:spcAft>
                <a:spcPts val="600"/>
              </a:spcAft>
              <a:buNone/>
            </a:pPr>
            <a:endParaRPr lang="en-US" sz="1800" dirty="0">
              <a:solidFill>
                <a:schemeClr val="tx2"/>
              </a:solidFill>
              <a:latin typeface="Arial" panose="020B0604020202020204" pitchFamily="34" charset="0"/>
              <a:cs typeface="Arial" panose="020B0604020202020204" pitchFamily="34" charset="0"/>
            </a:endParaRPr>
          </a:p>
          <a:p>
            <a:pPr marL="0" indent="0">
              <a:lnSpc>
                <a:spcPct val="100000"/>
              </a:lnSpc>
              <a:spcBef>
                <a:spcPts val="0"/>
              </a:spcBef>
              <a:spcAft>
                <a:spcPts val="600"/>
              </a:spcAft>
              <a:buNone/>
            </a:pPr>
            <a:r>
              <a:rPr lang="en-US" sz="1800" dirty="0">
                <a:solidFill>
                  <a:schemeClr val="tx2"/>
                </a:solidFill>
                <a:latin typeface="Arial" panose="020B0604020202020204" pitchFamily="34" charset="0"/>
                <a:cs typeface="Arial" panose="020B0604020202020204" pitchFamily="34" charset="0"/>
              </a:rPr>
              <a:t>The MAPD Sales Presentation Compliance Checklist can be obtained from the public website </a:t>
            </a:r>
            <a:r>
              <a:rPr lang="en-US" sz="1800" i="1" dirty="0">
                <a:solidFill>
                  <a:schemeClr val="tx2"/>
                </a:solidFill>
                <a:latin typeface="Arial" panose="020B0604020202020204" pitchFamily="34" charset="0"/>
                <a:cs typeface="Arial" panose="020B0604020202020204" pitchFamily="34" charset="0"/>
                <a:hlinkClick r:id="rId2"/>
              </a:rPr>
              <a:t>Brokers</a:t>
            </a:r>
            <a:r>
              <a:rPr lang="en-US" sz="1800" dirty="0">
                <a:solidFill>
                  <a:schemeClr val="tx2"/>
                </a:solidFill>
                <a:latin typeface="Arial" panose="020B0604020202020204" pitchFamily="34" charset="0"/>
                <a:cs typeface="Arial" panose="020B0604020202020204" pitchFamily="34" charset="0"/>
              </a:rPr>
              <a:t> page under Medicare Flyers.</a:t>
            </a:r>
          </a:p>
        </p:txBody>
      </p:sp>
      <p:grpSp>
        <p:nvGrpSpPr>
          <p:cNvPr id="7" name="Group 6">
            <a:extLst>
              <a:ext uri="{FF2B5EF4-FFF2-40B4-BE49-F238E27FC236}">
                <a16:creationId xmlns:a16="http://schemas.microsoft.com/office/drawing/2014/main" id="{B785CB7A-9478-1D47-86D9-4B06F031DED2}"/>
              </a:ext>
            </a:extLst>
          </p:cNvPr>
          <p:cNvGrpSpPr/>
          <p:nvPr/>
        </p:nvGrpSpPr>
        <p:grpSpPr>
          <a:xfrm>
            <a:off x="5028198" y="1044177"/>
            <a:ext cx="3691479" cy="4450536"/>
            <a:chOff x="5393818" y="1044177"/>
            <a:chExt cx="3325859" cy="4009736"/>
          </a:xfrm>
        </p:grpSpPr>
        <p:pic>
          <p:nvPicPr>
            <p:cNvPr id="5" name="Picture 4"/>
            <p:cNvPicPr>
              <a:picLocks noChangeAspect="1"/>
            </p:cNvPicPr>
            <p:nvPr/>
          </p:nvPicPr>
          <p:blipFill>
            <a:blip r:embed="rId3"/>
            <a:stretch>
              <a:fillRect/>
            </a:stretch>
          </p:blipFill>
          <p:spPr>
            <a:xfrm rot="619967">
              <a:off x="5717824" y="1169684"/>
              <a:ext cx="3001853" cy="3884229"/>
            </a:xfrm>
            <a:prstGeom prst="rect">
              <a:avLst/>
            </a:prstGeom>
            <a:ln w="3175">
              <a:solidFill>
                <a:schemeClr val="accent1"/>
              </a:solid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5393818" y="1044177"/>
              <a:ext cx="2991607" cy="3884229"/>
            </a:xfrm>
            <a:prstGeom prst="rect">
              <a:avLst/>
            </a:prstGeom>
            <a:ln w="3175">
              <a:solidFill>
                <a:schemeClr val="accent1"/>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532466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735A7F-2DB8-4D76-AA36-0C60975F85F7}"/>
              </a:ext>
            </a:extLst>
          </p:cNvPr>
          <p:cNvSpPr txBox="1">
            <a:spLocks/>
          </p:cNvSpPr>
          <p:nvPr/>
        </p:nvSpPr>
        <p:spPr>
          <a:xfrm>
            <a:off x="365760" y="1188720"/>
            <a:ext cx="8412480" cy="4543720"/>
          </a:xfrm>
          <a:prstGeom prst="rect">
            <a:avLst/>
          </a:prstGeom>
        </p:spPr>
        <p:txBody>
          <a:bodyPr lIns="0" tIns="0" rIns="0" bIns="0"/>
          <a:lstStyle>
            <a:lvl1pPr marL="230188" indent="-230188" algn="l" defTabSz="685800" rtl="0" eaLnBrk="1" latinLnBrk="0" hangingPunct="1">
              <a:lnSpc>
                <a:spcPct val="90000"/>
              </a:lnSpc>
              <a:spcBef>
                <a:spcPts val="750"/>
              </a:spcBef>
              <a:buClr>
                <a:srgbClr val="192757"/>
              </a:buClr>
              <a:buFont typeface="Wingdings" charset="2"/>
              <a:buChar char="§"/>
              <a:defRPr sz="1800" b="0" i="0" kern="1200">
                <a:solidFill>
                  <a:schemeClr val="tx1"/>
                </a:solidFill>
                <a:latin typeface="Arial" charset="0"/>
                <a:ea typeface="Arial" charset="0"/>
                <a:cs typeface="Arial" charset="0"/>
              </a:defRPr>
            </a:lvl1pPr>
            <a:lvl2pPr marL="461963" indent="-230188"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2pPr>
            <a:lvl3pPr marL="684213"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3pPr>
            <a:lvl4pPr marL="914400"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4pPr>
            <a:lvl5pPr marL="1144588" indent="-231775"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ct val="100000"/>
              </a:lnSpc>
              <a:spcBef>
                <a:spcPts val="600"/>
              </a:spcBef>
              <a:spcAft>
                <a:spcPts val="1200"/>
              </a:spcAft>
              <a:buNone/>
              <a:defRPr/>
            </a:pPr>
            <a:r>
              <a:rPr lang="en-US" sz="2400" b="1" dirty="0">
                <a:solidFill>
                  <a:srgbClr val="0070C0"/>
                </a:solidFill>
              </a:rPr>
              <a:t>Step 1: </a:t>
            </a:r>
            <a:r>
              <a:rPr lang="en-US" sz="2400" b="1" dirty="0">
                <a:solidFill>
                  <a:schemeClr val="tx2"/>
                </a:solidFill>
              </a:rPr>
              <a:t>Beneficiary Initiates Contact</a:t>
            </a:r>
          </a:p>
          <a:p>
            <a:pPr marL="0" indent="0">
              <a:lnSpc>
                <a:spcPct val="100000"/>
              </a:lnSpc>
              <a:spcBef>
                <a:spcPts val="0"/>
              </a:spcBef>
              <a:spcAft>
                <a:spcPts val="1200"/>
              </a:spcAft>
              <a:buNone/>
            </a:pPr>
            <a:r>
              <a:rPr lang="en-US" dirty="0">
                <a:solidFill>
                  <a:schemeClr val="tx2"/>
                </a:solidFill>
                <a:latin typeface="Arial" panose="020B0604020202020204" pitchFamily="34" charset="0"/>
                <a:cs typeface="Arial" panose="020B0604020202020204" pitchFamily="34" charset="0"/>
              </a:rPr>
              <a:t>In order for brokers to reach out and conduct a sales appointment with a Medicare beneficiary, it is a requirement that the beneficiary initiates the contact. </a:t>
            </a:r>
          </a:p>
          <a:p>
            <a:pPr marL="0" indent="0">
              <a:lnSpc>
                <a:spcPct val="100000"/>
              </a:lnSpc>
              <a:spcBef>
                <a:spcPts val="0"/>
              </a:spcBef>
              <a:spcAft>
                <a:spcPts val="300"/>
              </a:spcAft>
              <a:buNone/>
            </a:pPr>
            <a:r>
              <a:rPr lang="en-US" dirty="0">
                <a:solidFill>
                  <a:schemeClr val="tx2"/>
                </a:solidFill>
                <a:latin typeface="Arial" panose="020B0604020202020204" pitchFamily="34" charset="0"/>
                <a:cs typeface="Arial" panose="020B0604020202020204" pitchFamily="34" charset="0"/>
              </a:rPr>
              <a:t>Brokers must receive from the Medicare beneficiary:</a:t>
            </a:r>
          </a:p>
          <a:p>
            <a:pPr>
              <a:lnSpc>
                <a:spcPct val="100000"/>
              </a:lnSpc>
              <a:spcBef>
                <a:spcPts val="0"/>
              </a:spcBef>
              <a:spcAft>
                <a:spcPts val="300"/>
              </a:spcAft>
              <a:buFont typeface="Wingdings" panose="05000000000000000000" pitchFamily="2" charset="2"/>
              <a:buChar char="§"/>
            </a:pPr>
            <a:r>
              <a:rPr lang="en-US" dirty="0">
                <a:solidFill>
                  <a:schemeClr val="tx2"/>
                </a:solidFill>
                <a:latin typeface="Arial" panose="020B0604020202020204" pitchFamily="34" charset="0"/>
                <a:cs typeface="Arial" panose="020B0604020202020204" pitchFamily="34" charset="0"/>
              </a:rPr>
              <a:t>An inbound call, or</a:t>
            </a:r>
          </a:p>
          <a:p>
            <a:pPr>
              <a:lnSpc>
                <a:spcPct val="100000"/>
              </a:lnSpc>
              <a:spcBef>
                <a:spcPts val="0"/>
              </a:spcBef>
              <a:spcAft>
                <a:spcPts val="300"/>
              </a:spcAft>
              <a:buFont typeface="Wingdings" panose="05000000000000000000" pitchFamily="2" charset="2"/>
              <a:buChar char="§"/>
            </a:pPr>
            <a:r>
              <a:rPr lang="en-US" dirty="0">
                <a:solidFill>
                  <a:schemeClr val="tx2"/>
                </a:solidFill>
                <a:latin typeface="Arial" panose="020B0604020202020204" pitchFamily="34" charset="0"/>
                <a:cs typeface="Arial" panose="020B0604020202020204" pitchFamily="34" charset="0"/>
              </a:rPr>
              <a:t>A written request, or</a:t>
            </a:r>
          </a:p>
          <a:p>
            <a:pPr>
              <a:lnSpc>
                <a:spcPct val="100000"/>
              </a:lnSpc>
              <a:spcBef>
                <a:spcPts val="0"/>
              </a:spcBef>
              <a:spcAft>
                <a:spcPts val="1200"/>
              </a:spcAft>
              <a:buFont typeface="Wingdings" panose="05000000000000000000" pitchFamily="2" charset="2"/>
              <a:buChar char="§"/>
            </a:pPr>
            <a:r>
              <a:rPr lang="en-US" dirty="0">
                <a:solidFill>
                  <a:schemeClr val="tx2"/>
                </a:solidFill>
                <a:latin typeface="Arial" panose="020B0604020202020204" pitchFamily="34" charset="0"/>
                <a:cs typeface="Arial" panose="020B0604020202020204" pitchFamily="34" charset="0"/>
              </a:rPr>
              <a:t>An electronic request</a:t>
            </a:r>
          </a:p>
          <a:p>
            <a:pPr marL="0" indent="0">
              <a:lnSpc>
                <a:spcPct val="100000"/>
              </a:lnSpc>
              <a:spcBef>
                <a:spcPts val="0"/>
              </a:spcBef>
              <a:spcAft>
                <a:spcPts val="600"/>
              </a:spcAft>
              <a:buNone/>
            </a:pPr>
            <a:r>
              <a:rPr lang="en-US" dirty="0">
                <a:solidFill>
                  <a:schemeClr val="tx2"/>
                </a:solidFill>
                <a:latin typeface="Arial" panose="020B0604020202020204" pitchFamily="34" charset="0"/>
                <a:cs typeface="Arial" panose="020B0604020202020204" pitchFamily="34" charset="0"/>
              </a:rPr>
              <a:t>Brokers may send out business reply cards or flyers to collect permission to contact. Ultimately, the beneficiary must initiate the communication. Examples of consent may begin with a business reply card response, inbound call inquiry or online form. </a:t>
            </a:r>
          </a:p>
        </p:txBody>
      </p:sp>
      <p:sp>
        <p:nvSpPr>
          <p:cNvPr id="5" name="Title 1"/>
          <p:cNvSpPr>
            <a:spLocks noGrp="1"/>
          </p:cNvSpPr>
          <p:nvPr>
            <p:ph type="title"/>
          </p:nvPr>
        </p:nvSpPr>
        <p:spPr/>
        <p:txBody>
          <a:bodyPr>
            <a:noAutofit/>
          </a:bodyPr>
          <a:lstStyle/>
          <a:p>
            <a:r>
              <a:rPr lang="en-US" dirty="0"/>
              <a:t>Sales Presentation Process</a:t>
            </a:r>
          </a:p>
        </p:txBody>
      </p:sp>
    </p:spTree>
    <p:extLst>
      <p:ext uri="{BB962C8B-B14F-4D97-AF65-F5344CB8AC3E}">
        <p14:creationId xmlns:p14="http://schemas.microsoft.com/office/powerpoint/2010/main" val="3561563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735A7F-2DB8-4D76-AA36-0C60975F85F7}"/>
              </a:ext>
            </a:extLst>
          </p:cNvPr>
          <p:cNvSpPr txBox="1">
            <a:spLocks/>
          </p:cNvSpPr>
          <p:nvPr/>
        </p:nvSpPr>
        <p:spPr>
          <a:xfrm>
            <a:off x="365760" y="1188720"/>
            <a:ext cx="8412480" cy="3610466"/>
          </a:xfrm>
          <a:prstGeom prst="rect">
            <a:avLst/>
          </a:prstGeom>
        </p:spPr>
        <p:txBody>
          <a:bodyPr lIns="0" tIns="0" rIns="0" bIns="0"/>
          <a:lstStyle>
            <a:lvl1pPr marL="230188" indent="-230188" algn="l" defTabSz="685800" rtl="0" eaLnBrk="1" latinLnBrk="0" hangingPunct="1">
              <a:lnSpc>
                <a:spcPct val="90000"/>
              </a:lnSpc>
              <a:spcBef>
                <a:spcPts val="750"/>
              </a:spcBef>
              <a:buClr>
                <a:srgbClr val="192757"/>
              </a:buClr>
              <a:buFont typeface="Wingdings" charset="2"/>
              <a:buChar char="§"/>
              <a:defRPr sz="1800" b="0" i="0" kern="1200">
                <a:solidFill>
                  <a:schemeClr val="tx1"/>
                </a:solidFill>
                <a:latin typeface="Arial" charset="0"/>
                <a:ea typeface="Arial" charset="0"/>
                <a:cs typeface="Arial" charset="0"/>
              </a:defRPr>
            </a:lvl1pPr>
            <a:lvl2pPr marL="461963" indent="-230188"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2pPr>
            <a:lvl3pPr marL="684213"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3pPr>
            <a:lvl4pPr marL="914400"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4pPr>
            <a:lvl5pPr marL="1144588" indent="-231775"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defRPr/>
            </a:pPr>
            <a:r>
              <a:rPr lang="en-US" sz="2400" b="1" dirty="0">
                <a:solidFill>
                  <a:srgbClr val="0070C0"/>
                </a:solidFill>
              </a:rPr>
              <a:t>Step 2: </a:t>
            </a:r>
            <a:r>
              <a:rPr lang="en-US" sz="2400" b="1" dirty="0">
                <a:solidFill>
                  <a:schemeClr val="tx2"/>
                </a:solidFill>
              </a:rPr>
              <a:t>Broker Completes Scope of Appointment (SOA)</a:t>
            </a:r>
          </a:p>
          <a:p>
            <a:pPr marL="0" indent="0">
              <a:lnSpc>
                <a:spcPct val="100000"/>
              </a:lnSpc>
              <a:spcBef>
                <a:spcPts val="0"/>
              </a:spcBef>
              <a:spcAft>
                <a:spcPts val="1200"/>
              </a:spcAft>
              <a:buNone/>
            </a:pPr>
            <a:r>
              <a:rPr lang="en-US" dirty="0">
                <a:solidFill>
                  <a:schemeClr val="tx2"/>
                </a:solidFill>
                <a:latin typeface="Arial" panose="020B0604020202020204" pitchFamily="34" charset="0"/>
                <a:cs typeface="Arial" panose="020B0604020202020204" pitchFamily="34" charset="0"/>
              </a:rPr>
              <a:t>The Centers for Medicare &amp; Medicaid Services (CMS) requires brokers to document the scope of a marketing appointment prior to any sales meeting to ensure understanding of what will be discussed between the broker and the Medicare beneficiary (or their authorized representative). Brokers may discuss only those products that were agreed upon in advance. </a:t>
            </a:r>
            <a:r>
              <a:rPr lang="en-US" b="1" dirty="0">
                <a:solidFill>
                  <a:schemeClr val="tx2"/>
                </a:solidFill>
                <a:latin typeface="Arial" panose="020B0604020202020204" pitchFamily="34" charset="0"/>
                <a:cs typeface="Arial" panose="020B0604020202020204" pitchFamily="34" charset="0"/>
              </a:rPr>
              <a:t>The SOA should be signed and gathered by the prospective member before the appointment. </a:t>
            </a:r>
          </a:p>
          <a:p>
            <a:pPr marL="0" indent="0">
              <a:lnSpc>
                <a:spcPct val="100000"/>
              </a:lnSpc>
              <a:spcBef>
                <a:spcPts val="0"/>
              </a:spcBef>
              <a:spcAft>
                <a:spcPts val="1200"/>
              </a:spcAft>
              <a:buNone/>
            </a:pPr>
            <a:r>
              <a:rPr lang="en-US" dirty="0">
                <a:solidFill>
                  <a:schemeClr val="tx2"/>
                </a:solidFill>
                <a:latin typeface="Arial" panose="020B0604020202020204" pitchFamily="34" charset="0"/>
                <a:cs typeface="Arial" panose="020B0604020202020204" pitchFamily="34" charset="0"/>
              </a:rPr>
              <a:t>Only CMS-approved SOA forms can be used. Prospects must initial the product(s) they agree to discuss at the appointment, sign and return the SOA to the broker. An SOA is valid until used or until the end of the applicable election period. If a second meeting takes place, a new scope is required.</a:t>
            </a:r>
          </a:p>
          <a:p>
            <a:pPr marL="0" indent="0">
              <a:lnSpc>
                <a:spcPct val="110000"/>
              </a:lnSpc>
              <a:spcAft>
                <a:spcPts val="1200"/>
              </a:spcAft>
              <a:buNone/>
            </a:pPr>
            <a:r>
              <a:rPr lang="en-US" sz="1600" dirty="0">
                <a:solidFill>
                  <a:schemeClr val="tx2"/>
                </a:solidFill>
                <a:latin typeface="Arial" panose="020B0604020202020204" pitchFamily="34" charset="0"/>
                <a:cs typeface="Arial" panose="020B0604020202020204" pitchFamily="34" charset="0"/>
              </a:rPr>
              <a:t> </a:t>
            </a:r>
          </a:p>
          <a:p>
            <a:pPr marL="0" indent="0">
              <a:buNone/>
            </a:pPr>
            <a:r>
              <a:rPr lang="en-US" sz="1600" dirty="0">
                <a:solidFill>
                  <a:schemeClr val="tx2"/>
                </a:solidFill>
                <a:latin typeface="Arial" panose="020B0604020202020204" pitchFamily="34" charset="0"/>
                <a:cs typeface="Arial" panose="020B0604020202020204" pitchFamily="34" charset="0"/>
              </a:rPr>
              <a:t> </a:t>
            </a:r>
          </a:p>
          <a:p>
            <a:pPr marL="0" indent="0">
              <a:buNone/>
              <a:defRPr/>
            </a:pPr>
            <a:endParaRPr lang="en-US" sz="1050" b="1" dirty="0">
              <a:solidFill>
                <a:schemeClr val="tx2"/>
              </a:solidFill>
            </a:endParaRPr>
          </a:p>
        </p:txBody>
      </p:sp>
      <p:sp>
        <p:nvSpPr>
          <p:cNvPr id="5" name="Title 1"/>
          <p:cNvSpPr>
            <a:spLocks noGrp="1"/>
          </p:cNvSpPr>
          <p:nvPr>
            <p:ph type="title"/>
          </p:nvPr>
        </p:nvSpPr>
        <p:spPr/>
        <p:txBody>
          <a:bodyPr>
            <a:noAutofit/>
          </a:bodyPr>
          <a:lstStyle/>
          <a:p>
            <a:r>
              <a:rPr lang="en-US" dirty="0"/>
              <a:t>Scope of Appointment</a:t>
            </a:r>
          </a:p>
        </p:txBody>
      </p:sp>
    </p:spTree>
    <p:extLst>
      <p:ext uri="{BB962C8B-B14F-4D97-AF65-F5344CB8AC3E}">
        <p14:creationId xmlns:p14="http://schemas.microsoft.com/office/powerpoint/2010/main" val="2548947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735A7F-2DB8-4D76-AA36-0C60975F85F7}"/>
              </a:ext>
            </a:extLst>
          </p:cNvPr>
          <p:cNvSpPr txBox="1">
            <a:spLocks/>
          </p:cNvSpPr>
          <p:nvPr/>
        </p:nvSpPr>
        <p:spPr>
          <a:xfrm>
            <a:off x="367691" y="1775394"/>
            <a:ext cx="5701415" cy="2280327"/>
          </a:xfrm>
          <a:prstGeom prst="rect">
            <a:avLst/>
          </a:prstGeom>
        </p:spPr>
        <p:txBody>
          <a:bodyPr lIns="0" tIns="0" rIns="0" bIns="0"/>
          <a:lstStyle>
            <a:lvl1pPr marL="230188" indent="-230188" algn="l" defTabSz="685800" rtl="0" eaLnBrk="1" latinLnBrk="0" hangingPunct="1">
              <a:lnSpc>
                <a:spcPct val="90000"/>
              </a:lnSpc>
              <a:spcBef>
                <a:spcPts val="750"/>
              </a:spcBef>
              <a:buClr>
                <a:srgbClr val="192757"/>
              </a:buClr>
              <a:buFont typeface="Wingdings" charset="2"/>
              <a:buChar char="§"/>
              <a:defRPr sz="1800" b="0" i="0" kern="1200">
                <a:solidFill>
                  <a:schemeClr val="tx1"/>
                </a:solidFill>
                <a:latin typeface="Arial" charset="0"/>
                <a:ea typeface="Arial" charset="0"/>
                <a:cs typeface="Arial" charset="0"/>
              </a:defRPr>
            </a:lvl1pPr>
            <a:lvl2pPr marL="461963" indent="-230188"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2pPr>
            <a:lvl3pPr marL="684213"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3pPr>
            <a:lvl4pPr marL="914400"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4pPr>
            <a:lvl5pPr marL="1144588" indent="-231775"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ct val="100000"/>
              </a:lnSpc>
              <a:spcBef>
                <a:spcPts val="0"/>
              </a:spcBef>
              <a:spcAft>
                <a:spcPts val="300"/>
              </a:spcAft>
              <a:buNone/>
              <a:defRPr/>
            </a:pPr>
            <a:r>
              <a:rPr lang="en-US" sz="2000" b="1" dirty="0">
                <a:solidFill>
                  <a:schemeClr val="tx2"/>
                </a:solidFill>
              </a:rPr>
              <a:t>How to Complete a Scope of </a:t>
            </a:r>
            <a:br>
              <a:rPr lang="en-US" sz="2000" b="1" dirty="0">
                <a:solidFill>
                  <a:schemeClr val="tx2"/>
                </a:solidFill>
              </a:rPr>
            </a:br>
            <a:r>
              <a:rPr lang="en-US" sz="2000" b="1" dirty="0">
                <a:solidFill>
                  <a:schemeClr val="tx2"/>
                </a:solidFill>
              </a:rPr>
              <a:t>Appointment (SOA)</a:t>
            </a:r>
          </a:p>
          <a:p>
            <a:pPr marL="0" indent="0">
              <a:lnSpc>
                <a:spcPct val="100000"/>
              </a:lnSpc>
              <a:spcBef>
                <a:spcPts val="0"/>
              </a:spcBef>
              <a:spcAft>
                <a:spcPts val="300"/>
              </a:spcAft>
              <a:buNone/>
            </a:pPr>
            <a:endParaRPr lang="en-US" sz="1600" dirty="0">
              <a:solidFill>
                <a:schemeClr val="tx2"/>
              </a:solidFill>
              <a:latin typeface="Arial" panose="020B0604020202020204" pitchFamily="34" charset="0"/>
              <a:cs typeface="Arial" panose="020B0604020202020204" pitchFamily="34" charset="0"/>
            </a:endParaRPr>
          </a:p>
          <a:p>
            <a:pPr marL="0" indent="0">
              <a:lnSpc>
                <a:spcPct val="100000"/>
              </a:lnSpc>
              <a:spcBef>
                <a:spcPts val="0"/>
              </a:spcBef>
              <a:spcAft>
                <a:spcPts val="300"/>
              </a:spcAft>
              <a:buNone/>
            </a:pPr>
            <a:r>
              <a:rPr lang="en-US" sz="1600" dirty="0">
                <a:solidFill>
                  <a:schemeClr val="tx2"/>
                </a:solidFill>
                <a:latin typeface="Arial" panose="020B0604020202020204" pitchFamily="34" charset="0"/>
                <a:cs typeface="Arial" panose="020B0604020202020204" pitchFamily="34" charset="0"/>
              </a:rPr>
              <a:t>Brokers may obtain an SOA form from the public website </a:t>
            </a:r>
            <a:r>
              <a:rPr lang="en-US" sz="1600" i="1" dirty="0">
                <a:solidFill>
                  <a:schemeClr val="tx2"/>
                </a:solidFill>
                <a:latin typeface="Arial" panose="020B0604020202020204" pitchFamily="34" charset="0"/>
                <a:cs typeface="Arial" panose="020B0604020202020204" pitchFamily="34" charset="0"/>
                <a:hlinkClick r:id="rId3"/>
              </a:rPr>
              <a:t>Brokers</a:t>
            </a:r>
            <a:r>
              <a:rPr lang="en-US" sz="1600" dirty="0">
                <a:solidFill>
                  <a:schemeClr val="tx2"/>
                </a:solidFill>
                <a:latin typeface="Arial" panose="020B0604020202020204" pitchFamily="34" charset="0"/>
                <a:cs typeface="Arial" panose="020B0604020202020204" pitchFamily="34" charset="0"/>
              </a:rPr>
              <a:t> page.</a:t>
            </a:r>
            <a:br>
              <a:rPr lang="en-US" sz="1600" dirty="0">
                <a:solidFill>
                  <a:schemeClr val="tx2"/>
                </a:solidFill>
                <a:latin typeface="Arial" panose="020B0604020202020204" pitchFamily="34" charset="0"/>
                <a:cs typeface="Arial" panose="020B0604020202020204" pitchFamily="34" charset="0"/>
              </a:rPr>
            </a:br>
            <a:endParaRPr lang="en-US" sz="1600" dirty="0">
              <a:solidFill>
                <a:schemeClr val="tx2"/>
              </a:solidFill>
              <a:latin typeface="Arial" panose="020B0604020202020204" pitchFamily="34" charset="0"/>
              <a:cs typeface="Arial" panose="020B0604020202020204" pitchFamily="34" charset="0"/>
            </a:endParaRPr>
          </a:p>
          <a:p>
            <a:pPr marL="222250" lvl="1" indent="-222250">
              <a:lnSpc>
                <a:spcPct val="100000"/>
              </a:lnSpc>
              <a:spcBef>
                <a:spcPts val="0"/>
              </a:spcBef>
              <a:spcAft>
                <a:spcPts val="300"/>
              </a:spcAft>
              <a:buFont typeface="Wingdings" panose="05000000000000000000" pitchFamily="2" charset="2"/>
              <a:buChar char="§"/>
            </a:pPr>
            <a:r>
              <a:rPr lang="en-US" sz="1600" dirty="0">
                <a:solidFill>
                  <a:schemeClr val="tx2"/>
                </a:solidFill>
                <a:latin typeface="Arial" panose="020B0604020202020204" pitchFamily="34" charset="0"/>
                <a:cs typeface="Arial" panose="020B0604020202020204" pitchFamily="34" charset="0"/>
              </a:rPr>
              <a:t>Log in to either myHFHP.org or myAHplan.com</a:t>
            </a:r>
          </a:p>
          <a:p>
            <a:pPr marL="222250" lvl="1" indent="-222250">
              <a:lnSpc>
                <a:spcPct val="100000"/>
              </a:lnSpc>
              <a:spcBef>
                <a:spcPts val="0"/>
              </a:spcBef>
              <a:spcAft>
                <a:spcPts val="300"/>
              </a:spcAft>
              <a:buFont typeface="Wingdings" panose="05000000000000000000" pitchFamily="2" charset="2"/>
              <a:buChar char="§"/>
            </a:pPr>
            <a:r>
              <a:rPr lang="en-US" sz="1600" dirty="0">
                <a:solidFill>
                  <a:schemeClr val="tx2"/>
                </a:solidFill>
                <a:latin typeface="Arial" panose="020B0604020202020204" pitchFamily="34" charset="0"/>
                <a:cs typeface="Arial" panose="020B0604020202020204" pitchFamily="34" charset="0"/>
              </a:rPr>
              <a:t>Select </a:t>
            </a:r>
            <a:r>
              <a:rPr lang="en-US" sz="1600" i="1" dirty="0">
                <a:solidFill>
                  <a:schemeClr val="tx2"/>
                </a:solidFill>
                <a:latin typeface="Arial" panose="020B0604020202020204" pitchFamily="34" charset="0"/>
                <a:cs typeface="Arial" panose="020B0604020202020204" pitchFamily="34" charset="0"/>
              </a:rPr>
              <a:t>Brokers</a:t>
            </a:r>
            <a:r>
              <a:rPr lang="en-US" sz="1600" dirty="0">
                <a:solidFill>
                  <a:schemeClr val="tx2"/>
                </a:solidFill>
                <a:latin typeface="Arial" panose="020B0604020202020204" pitchFamily="34" charset="0"/>
                <a:cs typeface="Arial" panose="020B0604020202020204" pitchFamily="34" charset="0"/>
              </a:rPr>
              <a:t> from the top navigation bar</a:t>
            </a:r>
          </a:p>
          <a:p>
            <a:pPr marL="222250" lvl="1" indent="-222250">
              <a:lnSpc>
                <a:spcPct val="100000"/>
              </a:lnSpc>
              <a:spcBef>
                <a:spcPts val="0"/>
              </a:spcBef>
              <a:buFont typeface="Wingdings" panose="05000000000000000000" pitchFamily="2" charset="2"/>
              <a:buChar char="§"/>
            </a:pPr>
            <a:r>
              <a:rPr lang="en-US" sz="1600" dirty="0">
                <a:solidFill>
                  <a:schemeClr val="tx2"/>
                </a:solidFill>
                <a:latin typeface="Arial" panose="020B0604020202020204" pitchFamily="34" charset="0"/>
                <a:cs typeface="Arial" panose="020B0604020202020204" pitchFamily="34" charset="0"/>
              </a:rPr>
              <a:t>From the Forms section, locate “Scope of Appointment” </a:t>
            </a:r>
          </a:p>
          <a:p>
            <a:pPr indent="0">
              <a:lnSpc>
                <a:spcPct val="100000"/>
              </a:lnSpc>
              <a:spcBef>
                <a:spcPts val="0"/>
              </a:spcBef>
              <a:spcAft>
                <a:spcPts val="300"/>
              </a:spcAft>
              <a:buNone/>
            </a:pPr>
            <a:r>
              <a:rPr lang="en-US" sz="1600" b="1" dirty="0">
                <a:solidFill>
                  <a:schemeClr val="tx2"/>
                </a:solidFill>
                <a:latin typeface="Arial" panose="020B0604020202020204" pitchFamily="34" charset="0"/>
                <a:cs typeface="Arial" panose="020B0604020202020204" pitchFamily="34" charset="0"/>
              </a:rPr>
              <a:t>Note: </a:t>
            </a:r>
            <a:r>
              <a:rPr lang="en-US" sz="1600" dirty="0">
                <a:solidFill>
                  <a:schemeClr val="tx2"/>
                </a:solidFill>
                <a:latin typeface="Arial" panose="020B0604020202020204" pitchFamily="34" charset="0"/>
                <a:cs typeface="Arial" panose="020B0604020202020204" pitchFamily="34" charset="0"/>
              </a:rPr>
              <a:t>You may also obtain and complete the SOA through the Medicare Enrollment Portal electronically</a:t>
            </a:r>
          </a:p>
          <a:p>
            <a:pPr indent="0">
              <a:lnSpc>
                <a:spcPct val="100000"/>
              </a:lnSpc>
              <a:spcBef>
                <a:spcPts val="0"/>
              </a:spcBef>
              <a:spcAft>
                <a:spcPts val="300"/>
              </a:spcAft>
              <a:buNone/>
            </a:pPr>
            <a:endParaRPr lang="en-US" sz="1600" dirty="0">
              <a:solidFill>
                <a:schemeClr val="tx2"/>
              </a:solidFill>
              <a:latin typeface="Arial" panose="020B0604020202020204" pitchFamily="34" charset="0"/>
              <a:cs typeface="Arial" panose="020B0604020202020204" pitchFamily="34" charset="0"/>
            </a:endParaRPr>
          </a:p>
          <a:p>
            <a:pPr marL="0" indent="0">
              <a:lnSpc>
                <a:spcPct val="100000"/>
              </a:lnSpc>
              <a:spcBef>
                <a:spcPts val="0"/>
              </a:spcBef>
              <a:spcAft>
                <a:spcPts val="600"/>
              </a:spcAft>
              <a:buNone/>
            </a:pPr>
            <a:endParaRPr lang="en-US" dirty="0">
              <a:solidFill>
                <a:schemeClr val="tx2"/>
              </a:solidFill>
              <a:latin typeface="Arial" panose="020B0604020202020204" pitchFamily="34" charset="0"/>
              <a:cs typeface="Arial" panose="020B0604020202020204" pitchFamily="34" charset="0"/>
            </a:endParaRPr>
          </a:p>
          <a:p>
            <a:pPr marL="742950" lvl="1" indent="-285750">
              <a:lnSpc>
                <a:spcPct val="100000"/>
              </a:lnSpc>
              <a:spcBef>
                <a:spcPts val="0"/>
              </a:spcBef>
              <a:spcAft>
                <a:spcPts val="600"/>
              </a:spcAft>
              <a:buFont typeface="Wingdings" panose="05000000000000000000" pitchFamily="2" charset="2"/>
              <a:buChar char="§"/>
            </a:pPr>
            <a:endParaRPr lang="en-US" sz="1600" dirty="0">
              <a:solidFill>
                <a:schemeClr val="tx2"/>
              </a:solidFill>
              <a:latin typeface="Arial" panose="020B0604020202020204" pitchFamily="34" charset="0"/>
              <a:cs typeface="Arial" panose="020B0604020202020204" pitchFamily="34" charset="0"/>
            </a:endParaRPr>
          </a:p>
          <a:p>
            <a:pPr marL="0" indent="0">
              <a:lnSpc>
                <a:spcPct val="100000"/>
              </a:lnSpc>
              <a:spcBef>
                <a:spcPts val="0"/>
              </a:spcBef>
              <a:spcAft>
                <a:spcPts val="600"/>
              </a:spcAft>
              <a:buNone/>
              <a:defRPr/>
            </a:pPr>
            <a:endParaRPr lang="en-US" sz="1050" b="1" dirty="0">
              <a:solidFill>
                <a:schemeClr val="tx2"/>
              </a:solidFill>
            </a:endParaRPr>
          </a:p>
        </p:txBody>
      </p:sp>
      <p:sp>
        <p:nvSpPr>
          <p:cNvPr id="5" name="Title 1"/>
          <p:cNvSpPr>
            <a:spLocks noGrp="1"/>
          </p:cNvSpPr>
          <p:nvPr>
            <p:ph type="title"/>
          </p:nvPr>
        </p:nvSpPr>
        <p:spPr/>
        <p:txBody>
          <a:bodyPr>
            <a:noAutofit/>
          </a:bodyPr>
          <a:lstStyle/>
          <a:p>
            <a:r>
              <a:rPr lang="en-US" dirty="0"/>
              <a:t>Scope of </a:t>
            </a:r>
            <a:br>
              <a:rPr lang="en-US" dirty="0"/>
            </a:br>
            <a:r>
              <a:rPr lang="en-US" dirty="0"/>
              <a:t>Appointment</a:t>
            </a:r>
          </a:p>
        </p:txBody>
      </p:sp>
      <p:grpSp>
        <p:nvGrpSpPr>
          <p:cNvPr id="7" name="Group 6">
            <a:extLst>
              <a:ext uri="{FF2B5EF4-FFF2-40B4-BE49-F238E27FC236}">
                <a16:creationId xmlns:a16="http://schemas.microsoft.com/office/drawing/2014/main" id="{7952E507-1FA4-A642-A2B9-2B7A8FFC2DA5}"/>
              </a:ext>
            </a:extLst>
          </p:cNvPr>
          <p:cNvGrpSpPr/>
          <p:nvPr/>
        </p:nvGrpSpPr>
        <p:grpSpPr>
          <a:xfrm>
            <a:off x="6176357" y="365760"/>
            <a:ext cx="2601883" cy="3298198"/>
            <a:chOff x="5738820" y="3711607"/>
            <a:chExt cx="1936844" cy="2455182"/>
          </a:xfrm>
        </p:grpSpPr>
        <p:pic>
          <p:nvPicPr>
            <p:cNvPr id="4" name="Picture 3"/>
            <p:cNvPicPr>
              <a:picLocks noChangeAspect="1"/>
            </p:cNvPicPr>
            <p:nvPr/>
          </p:nvPicPr>
          <p:blipFill>
            <a:blip r:embed="rId4"/>
            <a:stretch>
              <a:fillRect/>
            </a:stretch>
          </p:blipFill>
          <p:spPr>
            <a:xfrm>
              <a:off x="5951377" y="3927351"/>
              <a:ext cx="1724287" cy="2239438"/>
            </a:xfrm>
            <a:prstGeom prst="rect">
              <a:avLst/>
            </a:prstGeom>
            <a:ln>
              <a:solidFill>
                <a:schemeClr val="accent4">
                  <a:lumMod val="10000"/>
                </a:schemeClr>
              </a:solidFill>
            </a:ln>
            <a:effectLst>
              <a:outerShdw blurRad="50800" dist="38100" dir="2700000" algn="tl" rotWithShape="0">
                <a:prstClr val="black">
                  <a:alpha val="40000"/>
                </a:prstClr>
              </a:outerShdw>
            </a:effectLst>
          </p:spPr>
        </p:pic>
        <p:pic>
          <p:nvPicPr>
            <p:cNvPr id="2" name="Picture 1"/>
            <p:cNvPicPr>
              <a:picLocks noChangeAspect="1"/>
            </p:cNvPicPr>
            <p:nvPr/>
          </p:nvPicPr>
          <p:blipFill>
            <a:blip r:embed="rId5"/>
            <a:stretch>
              <a:fillRect/>
            </a:stretch>
          </p:blipFill>
          <p:spPr>
            <a:xfrm>
              <a:off x="5738820" y="3711607"/>
              <a:ext cx="1723696" cy="2235210"/>
            </a:xfrm>
            <a:prstGeom prst="rect">
              <a:avLst/>
            </a:prstGeom>
            <a:ln>
              <a:solidFill>
                <a:schemeClr val="accent4">
                  <a:lumMod val="10000"/>
                </a:schemeClr>
              </a:solidFill>
            </a:ln>
            <a:effectLst>
              <a:outerShdw blurRad="50800" dist="38100" dir="2700000" algn="tl" rotWithShape="0">
                <a:prstClr val="black">
                  <a:alpha val="40000"/>
                </a:prstClr>
              </a:outerShdw>
            </a:effectLst>
          </p:spPr>
        </p:pic>
      </p:grpSp>
      <p:sp>
        <p:nvSpPr>
          <p:cNvPr id="6" name="TextBox 5">
            <a:extLst>
              <a:ext uri="{FF2B5EF4-FFF2-40B4-BE49-F238E27FC236}">
                <a16:creationId xmlns:a16="http://schemas.microsoft.com/office/drawing/2014/main" id="{11C77A46-64B4-4349-974C-62AE1DBA3CA8}"/>
              </a:ext>
            </a:extLst>
          </p:cNvPr>
          <p:cNvSpPr txBox="1"/>
          <p:nvPr/>
        </p:nvSpPr>
        <p:spPr>
          <a:xfrm>
            <a:off x="367691" y="4995201"/>
            <a:ext cx="8410549" cy="830997"/>
          </a:xfrm>
          <a:prstGeom prst="rect">
            <a:avLst/>
          </a:prstGeom>
          <a:noFill/>
        </p:spPr>
        <p:txBody>
          <a:bodyPr wrap="square" rtlCol="0">
            <a:spAutoFit/>
          </a:bodyPr>
          <a:lstStyle/>
          <a:p>
            <a:pPr marL="0" indent="0">
              <a:lnSpc>
                <a:spcPct val="100000"/>
              </a:lnSpc>
              <a:spcBef>
                <a:spcPts val="0"/>
              </a:spcBef>
              <a:spcAft>
                <a:spcPts val="300"/>
              </a:spcAft>
              <a:buNone/>
            </a:pPr>
            <a:r>
              <a:rPr lang="en-US" sz="1600" dirty="0">
                <a:solidFill>
                  <a:schemeClr val="tx2"/>
                </a:solidFill>
                <a:latin typeface="Arial" panose="020B0604020202020204" pitchFamily="34" charset="0"/>
                <a:cs typeface="Arial" panose="020B0604020202020204" pitchFamily="34" charset="0"/>
              </a:rPr>
              <a:t>Medicare beneficiaries complete the top section of the SOA. Brokers complete </a:t>
            </a:r>
            <a:r>
              <a:rPr lang="en-US" sz="1600" u="sng" dirty="0">
                <a:solidFill>
                  <a:schemeClr val="tx2"/>
                </a:solidFill>
                <a:latin typeface="Arial" panose="020B0604020202020204" pitchFamily="34" charset="0"/>
                <a:cs typeface="Arial" panose="020B0604020202020204" pitchFamily="34" charset="0"/>
              </a:rPr>
              <a:t>all lines</a:t>
            </a:r>
            <a:r>
              <a:rPr lang="en-US" sz="1600" dirty="0">
                <a:solidFill>
                  <a:schemeClr val="tx2"/>
                </a:solidFill>
                <a:latin typeface="Arial" panose="020B0604020202020204" pitchFamily="34" charset="0"/>
                <a:cs typeface="Arial" panose="020B0604020202020204" pitchFamily="34" charset="0"/>
              </a:rPr>
              <a:t> of the “To be completed by Agent” box. A completed SOA should be submitted with each enrollment application.</a:t>
            </a:r>
          </a:p>
        </p:txBody>
      </p:sp>
    </p:spTree>
    <p:extLst>
      <p:ext uri="{BB962C8B-B14F-4D97-AF65-F5344CB8AC3E}">
        <p14:creationId xmlns:p14="http://schemas.microsoft.com/office/powerpoint/2010/main" val="1538678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735A7F-2DB8-4D76-AA36-0C60975F85F7}"/>
              </a:ext>
            </a:extLst>
          </p:cNvPr>
          <p:cNvSpPr txBox="1">
            <a:spLocks/>
          </p:cNvSpPr>
          <p:nvPr/>
        </p:nvSpPr>
        <p:spPr>
          <a:xfrm>
            <a:off x="365760" y="1188720"/>
            <a:ext cx="8412480" cy="4543720"/>
          </a:xfrm>
          <a:prstGeom prst="rect">
            <a:avLst/>
          </a:prstGeom>
        </p:spPr>
        <p:txBody>
          <a:bodyPr lIns="0" tIns="0" rIns="0" bIns="0"/>
          <a:lstStyle>
            <a:lvl1pPr marL="230188" indent="-230188" algn="l" defTabSz="685800" rtl="0" eaLnBrk="1" latinLnBrk="0" hangingPunct="1">
              <a:lnSpc>
                <a:spcPct val="90000"/>
              </a:lnSpc>
              <a:spcBef>
                <a:spcPts val="750"/>
              </a:spcBef>
              <a:buClr>
                <a:srgbClr val="192757"/>
              </a:buClr>
              <a:buFont typeface="Wingdings" charset="2"/>
              <a:buChar char="§"/>
              <a:defRPr sz="1800" b="0" i="0" kern="1200">
                <a:solidFill>
                  <a:schemeClr val="tx1"/>
                </a:solidFill>
                <a:latin typeface="Arial" charset="0"/>
                <a:ea typeface="Arial" charset="0"/>
                <a:cs typeface="Arial" charset="0"/>
              </a:defRPr>
            </a:lvl1pPr>
            <a:lvl2pPr marL="461963" indent="-230188"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2pPr>
            <a:lvl3pPr marL="684213"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3pPr>
            <a:lvl4pPr marL="914400"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4pPr>
            <a:lvl5pPr marL="1144588" indent="-231775"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defRPr/>
            </a:pPr>
            <a:r>
              <a:rPr lang="en-US" sz="2400" b="1" dirty="0">
                <a:solidFill>
                  <a:srgbClr val="0070C0"/>
                </a:solidFill>
              </a:rPr>
              <a:t>Step 3: </a:t>
            </a:r>
            <a:r>
              <a:rPr lang="en-US" sz="2400" b="1" dirty="0">
                <a:solidFill>
                  <a:schemeClr val="tx2"/>
                </a:solidFill>
              </a:rPr>
              <a:t>Broker Conducts Sales Presentation</a:t>
            </a:r>
          </a:p>
          <a:p>
            <a:pPr marL="0" indent="0">
              <a:lnSpc>
                <a:spcPct val="100000"/>
              </a:lnSpc>
              <a:spcBef>
                <a:spcPts val="0"/>
              </a:spcBef>
              <a:spcAft>
                <a:spcPts val="300"/>
              </a:spcAft>
              <a:buNone/>
              <a:defRPr/>
            </a:pPr>
            <a:r>
              <a:rPr lang="en-US" dirty="0">
                <a:solidFill>
                  <a:schemeClr val="tx2"/>
                </a:solidFill>
                <a:latin typeface="Arial" panose="020B0604020202020204" pitchFamily="34" charset="0"/>
                <a:cs typeface="Arial" panose="020B0604020202020204" pitchFamily="34" charset="0"/>
              </a:rPr>
              <a:t>During a sales presentation, the broker must:</a:t>
            </a:r>
          </a:p>
          <a:p>
            <a:pPr>
              <a:lnSpc>
                <a:spcPct val="100000"/>
              </a:lnSpc>
              <a:spcBef>
                <a:spcPts val="0"/>
              </a:spcBef>
              <a:spcAft>
                <a:spcPts val="300"/>
              </a:spcAft>
              <a:buSzPct val="75000"/>
              <a:buFont typeface="Wingdings" panose="05000000000000000000" pitchFamily="2" charset="2"/>
              <a:buChar char="§"/>
              <a:defRPr/>
            </a:pPr>
            <a:r>
              <a:rPr lang="en-US" dirty="0">
                <a:solidFill>
                  <a:schemeClr val="tx2"/>
                </a:solidFill>
                <a:latin typeface="Arial" panose="020B0604020202020204" pitchFamily="34" charset="0"/>
                <a:cs typeface="Arial" panose="020B0604020202020204" pitchFamily="34" charset="0"/>
              </a:rPr>
              <a:t>Review Medicare basics, parts A, B, C and D</a:t>
            </a:r>
          </a:p>
          <a:p>
            <a:pPr>
              <a:lnSpc>
                <a:spcPct val="100000"/>
              </a:lnSpc>
              <a:spcBef>
                <a:spcPts val="0"/>
              </a:spcBef>
              <a:spcAft>
                <a:spcPts val="300"/>
              </a:spcAft>
              <a:buSzPct val="75000"/>
              <a:buFont typeface="Wingdings" panose="05000000000000000000" pitchFamily="2" charset="2"/>
              <a:buChar char="§"/>
              <a:defRPr/>
            </a:pPr>
            <a:r>
              <a:rPr lang="en-US" dirty="0">
                <a:solidFill>
                  <a:schemeClr val="tx2"/>
                </a:solidFill>
                <a:latin typeface="Arial" panose="020B0604020202020204" pitchFamily="34" charset="0"/>
                <a:cs typeface="Arial" panose="020B0604020202020204" pitchFamily="34" charset="0"/>
              </a:rPr>
              <a:t>Review enrollment periods</a:t>
            </a:r>
          </a:p>
          <a:p>
            <a:pPr>
              <a:lnSpc>
                <a:spcPct val="100000"/>
              </a:lnSpc>
              <a:spcBef>
                <a:spcPts val="0"/>
              </a:spcBef>
              <a:spcAft>
                <a:spcPts val="300"/>
              </a:spcAft>
              <a:buSzPct val="75000"/>
              <a:buFont typeface="Wingdings" panose="05000000000000000000" pitchFamily="2" charset="2"/>
              <a:buChar char="§"/>
              <a:defRPr/>
            </a:pPr>
            <a:r>
              <a:rPr lang="en-US" dirty="0">
                <a:solidFill>
                  <a:schemeClr val="tx2"/>
                </a:solidFill>
                <a:latin typeface="Arial" panose="020B0604020202020204" pitchFamily="34" charset="0"/>
                <a:cs typeface="Arial" panose="020B0604020202020204" pitchFamily="34" charset="0"/>
              </a:rPr>
              <a:t>Review benefit comparison</a:t>
            </a:r>
          </a:p>
          <a:p>
            <a:pPr>
              <a:lnSpc>
                <a:spcPct val="100000"/>
              </a:lnSpc>
              <a:spcBef>
                <a:spcPts val="0"/>
              </a:spcBef>
              <a:spcAft>
                <a:spcPts val="300"/>
              </a:spcAft>
              <a:buSzPct val="75000"/>
              <a:buFont typeface="Wingdings" panose="05000000000000000000" pitchFamily="2" charset="2"/>
              <a:buChar char="§"/>
              <a:defRPr/>
            </a:pPr>
            <a:r>
              <a:rPr lang="en-US" dirty="0">
                <a:solidFill>
                  <a:schemeClr val="tx2"/>
                </a:solidFill>
                <a:latin typeface="Arial" panose="020B0604020202020204" pitchFamily="34" charset="0"/>
                <a:cs typeface="Arial" panose="020B0604020202020204" pitchFamily="34" charset="0"/>
              </a:rPr>
              <a:t>Review summary of benefits, formulary and directory</a:t>
            </a:r>
          </a:p>
          <a:p>
            <a:pPr>
              <a:lnSpc>
                <a:spcPct val="100000"/>
              </a:lnSpc>
              <a:spcBef>
                <a:spcPts val="0"/>
              </a:spcBef>
              <a:spcAft>
                <a:spcPts val="300"/>
              </a:spcAft>
              <a:buSzPct val="75000"/>
              <a:buFont typeface="Wingdings" panose="05000000000000000000" pitchFamily="2" charset="2"/>
              <a:buChar char="§"/>
              <a:defRPr/>
            </a:pPr>
            <a:r>
              <a:rPr lang="en-US" dirty="0">
                <a:solidFill>
                  <a:schemeClr val="tx2"/>
                </a:solidFill>
                <a:latin typeface="Arial" panose="020B0604020202020204" pitchFamily="34" charset="0"/>
                <a:cs typeface="Arial" panose="020B0604020202020204" pitchFamily="34" charset="0"/>
              </a:rPr>
              <a:t>Answer questions</a:t>
            </a:r>
          </a:p>
          <a:p>
            <a:pPr>
              <a:lnSpc>
                <a:spcPct val="100000"/>
              </a:lnSpc>
              <a:spcBef>
                <a:spcPts val="0"/>
              </a:spcBef>
              <a:spcAft>
                <a:spcPts val="1200"/>
              </a:spcAft>
              <a:buSzPct val="75000"/>
              <a:buFont typeface="Wingdings" panose="05000000000000000000" pitchFamily="2" charset="2"/>
              <a:buChar char="§"/>
              <a:defRPr/>
            </a:pPr>
            <a:r>
              <a:rPr lang="en-US" dirty="0">
                <a:solidFill>
                  <a:schemeClr val="tx2"/>
                </a:solidFill>
                <a:latin typeface="Arial" panose="020B0604020202020204" pitchFamily="34" charset="0"/>
                <a:cs typeface="Arial" panose="020B0604020202020204" pitchFamily="34" charset="0"/>
              </a:rPr>
              <a:t>Complete enrollment, either electronically or via paper application</a:t>
            </a:r>
          </a:p>
          <a:p>
            <a:pPr marL="450850" lvl="1" indent="-450850">
              <a:lnSpc>
                <a:spcPct val="100000"/>
              </a:lnSpc>
              <a:spcBef>
                <a:spcPts val="0"/>
              </a:spcBef>
              <a:spcAft>
                <a:spcPts val="300"/>
              </a:spcAft>
              <a:buSzPct val="75000"/>
              <a:buNone/>
              <a:defRPr/>
            </a:pPr>
            <a:r>
              <a:rPr lang="en-US" dirty="0">
                <a:solidFill>
                  <a:schemeClr val="tx2"/>
                </a:solidFill>
                <a:latin typeface="Arial" panose="020B0604020202020204" pitchFamily="34" charset="0"/>
                <a:cs typeface="Arial" panose="020B0604020202020204" pitchFamily="34" charset="0"/>
              </a:rPr>
              <a:t>Sales presentations may be conducted:</a:t>
            </a:r>
          </a:p>
          <a:p>
            <a:pPr marL="230188" lvl="1">
              <a:lnSpc>
                <a:spcPct val="100000"/>
              </a:lnSpc>
              <a:spcBef>
                <a:spcPts val="0"/>
              </a:spcBef>
              <a:spcAft>
                <a:spcPts val="300"/>
              </a:spcAft>
              <a:buSzPct val="75000"/>
              <a:buFont typeface="Wingdings" panose="05000000000000000000" pitchFamily="2" charset="2"/>
              <a:buChar char="§"/>
              <a:defRPr/>
            </a:pPr>
            <a:r>
              <a:rPr lang="en-US" dirty="0">
                <a:solidFill>
                  <a:schemeClr val="tx2"/>
                </a:solidFill>
                <a:latin typeface="Arial" panose="020B0604020202020204" pitchFamily="34" charset="0"/>
                <a:cs typeface="Arial" panose="020B0604020202020204" pitchFamily="34" charset="0"/>
              </a:rPr>
              <a:t>In person</a:t>
            </a:r>
          </a:p>
          <a:p>
            <a:pPr marL="230188" lvl="1">
              <a:lnSpc>
                <a:spcPct val="100000"/>
              </a:lnSpc>
              <a:spcBef>
                <a:spcPts val="0"/>
              </a:spcBef>
              <a:spcAft>
                <a:spcPts val="300"/>
              </a:spcAft>
              <a:buSzPct val="75000"/>
              <a:buFont typeface="Wingdings" panose="05000000000000000000" pitchFamily="2" charset="2"/>
              <a:buChar char="§"/>
              <a:defRPr/>
            </a:pPr>
            <a:r>
              <a:rPr lang="en-US" dirty="0">
                <a:solidFill>
                  <a:schemeClr val="tx2"/>
                </a:solidFill>
                <a:latin typeface="Arial" panose="020B0604020202020204" pitchFamily="34" charset="0"/>
                <a:cs typeface="Arial" panose="020B0604020202020204" pitchFamily="34" charset="0"/>
              </a:rPr>
              <a:t>Virtually</a:t>
            </a:r>
          </a:p>
          <a:p>
            <a:pPr marL="230188" lvl="1">
              <a:lnSpc>
                <a:spcPct val="100000"/>
              </a:lnSpc>
              <a:spcBef>
                <a:spcPts val="0"/>
              </a:spcBef>
              <a:spcAft>
                <a:spcPts val="300"/>
              </a:spcAft>
              <a:buSzPct val="75000"/>
              <a:buFont typeface="Wingdings" panose="05000000000000000000" pitchFamily="2" charset="2"/>
              <a:buChar char="§"/>
              <a:defRPr/>
            </a:pPr>
            <a:r>
              <a:rPr lang="en-US" dirty="0">
                <a:solidFill>
                  <a:schemeClr val="tx2"/>
                </a:solidFill>
                <a:latin typeface="Arial" panose="020B0604020202020204" pitchFamily="34" charset="0"/>
                <a:cs typeface="Arial" panose="020B0604020202020204" pitchFamily="34" charset="0"/>
              </a:rPr>
              <a:t>Telephonically</a:t>
            </a:r>
          </a:p>
          <a:p>
            <a:pPr marL="0" indent="0">
              <a:spcAft>
                <a:spcPts val="1200"/>
              </a:spcAft>
              <a:buNone/>
              <a:defRPr/>
            </a:pPr>
            <a:endParaRPr lang="en-US" sz="1050" b="1" dirty="0">
              <a:solidFill>
                <a:schemeClr val="tx2"/>
              </a:solidFill>
            </a:endParaRPr>
          </a:p>
        </p:txBody>
      </p:sp>
      <p:sp>
        <p:nvSpPr>
          <p:cNvPr id="5" name="Title 1"/>
          <p:cNvSpPr>
            <a:spLocks noGrp="1"/>
          </p:cNvSpPr>
          <p:nvPr>
            <p:ph type="title"/>
          </p:nvPr>
        </p:nvSpPr>
        <p:spPr/>
        <p:txBody>
          <a:bodyPr>
            <a:noAutofit/>
          </a:bodyPr>
          <a:lstStyle/>
          <a:p>
            <a:r>
              <a:rPr lang="en-US" dirty="0"/>
              <a:t>Sales Presentation Process</a:t>
            </a:r>
          </a:p>
        </p:txBody>
      </p:sp>
    </p:spTree>
    <p:extLst>
      <p:ext uri="{BB962C8B-B14F-4D97-AF65-F5344CB8AC3E}">
        <p14:creationId xmlns:p14="http://schemas.microsoft.com/office/powerpoint/2010/main" val="1624939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Virtual Sales Presentation</a:t>
            </a:r>
          </a:p>
        </p:txBody>
      </p:sp>
      <p:sp>
        <p:nvSpPr>
          <p:cNvPr id="3" name="Content Placeholder 2"/>
          <p:cNvSpPr>
            <a:spLocks noGrp="1"/>
          </p:cNvSpPr>
          <p:nvPr>
            <p:ph sz="quarter" idx="10"/>
          </p:nvPr>
        </p:nvSpPr>
        <p:spPr>
          <a:xfrm>
            <a:off x="365760" y="1188720"/>
            <a:ext cx="8412480" cy="4599499"/>
          </a:xfrm>
        </p:spPr>
        <p:txBody>
          <a:bodyPr lIns="0" tIns="0" rIns="0" bIns="0">
            <a:noAutofit/>
          </a:bodyPr>
          <a:lstStyle/>
          <a:p>
            <a:pPr marL="0" indent="0">
              <a:lnSpc>
                <a:spcPct val="100000"/>
              </a:lnSpc>
              <a:spcBef>
                <a:spcPts val="0"/>
              </a:spcBef>
              <a:spcAft>
                <a:spcPts val="600"/>
              </a:spcAft>
              <a:buNone/>
            </a:pPr>
            <a:r>
              <a:rPr lang="en-US" sz="2000" b="1" dirty="0">
                <a:solidFill>
                  <a:schemeClr val="tx2"/>
                </a:solidFill>
              </a:rPr>
              <a:t>Telephonic or Virtual MAPD Sales Presentations Are Acceptable</a:t>
            </a:r>
          </a:p>
          <a:p>
            <a:pPr marL="0" indent="0">
              <a:lnSpc>
                <a:spcPct val="100000"/>
              </a:lnSpc>
              <a:spcBef>
                <a:spcPts val="0"/>
              </a:spcBef>
              <a:spcAft>
                <a:spcPts val="300"/>
              </a:spcAft>
              <a:buNone/>
            </a:pPr>
            <a:r>
              <a:rPr lang="en-US" sz="1600" dirty="0">
                <a:solidFill>
                  <a:schemeClr val="tx2"/>
                </a:solidFill>
                <a:latin typeface="Arial" panose="020B0604020202020204" pitchFamily="34" charset="0"/>
                <a:cs typeface="Arial" panose="020B0604020202020204" pitchFamily="34" charset="0"/>
              </a:rPr>
              <a:t>Here are some steps to follow to help you stay compliant while conducting business virtually:</a:t>
            </a:r>
          </a:p>
          <a:p>
            <a:pPr marL="230188" lvl="1" indent="-230188">
              <a:lnSpc>
                <a:spcPct val="100000"/>
              </a:lnSpc>
              <a:spcBef>
                <a:spcPts val="0"/>
              </a:spcBef>
              <a:buAutoNum type="arabicPeriod"/>
            </a:pPr>
            <a:r>
              <a:rPr lang="en-US" sz="1600" b="1" dirty="0">
                <a:solidFill>
                  <a:schemeClr val="tx2"/>
                </a:solidFill>
                <a:latin typeface="Arial" panose="020B0604020202020204" pitchFamily="34" charset="0"/>
                <a:cs typeface="Arial" panose="020B0604020202020204" pitchFamily="34" charset="0"/>
              </a:rPr>
              <a:t>Get consent. </a:t>
            </a:r>
            <a:r>
              <a:rPr lang="en-US" sz="1600" dirty="0">
                <a:solidFill>
                  <a:schemeClr val="tx2"/>
                </a:solidFill>
                <a:latin typeface="Arial" panose="020B0604020202020204" pitchFamily="34" charset="0"/>
                <a:cs typeface="Arial" panose="020B0604020202020204" pitchFamily="34" charset="0"/>
              </a:rPr>
              <a:t>It is still a requirement that brokers receive consent from the Medicare beneficiary to conduct a sales call or proceed to a virtual sales presentation.</a:t>
            </a:r>
          </a:p>
          <a:p>
            <a:pPr marL="230188" lvl="1" indent="-230188">
              <a:lnSpc>
                <a:spcPct val="100000"/>
              </a:lnSpc>
              <a:spcBef>
                <a:spcPts val="0"/>
              </a:spcBef>
              <a:buAutoNum type="arabicPeriod"/>
            </a:pPr>
            <a:r>
              <a:rPr lang="en-US" sz="1600" b="1" dirty="0">
                <a:solidFill>
                  <a:schemeClr val="tx2"/>
                </a:solidFill>
                <a:latin typeface="Arial" panose="020B0604020202020204" pitchFamily="34" charset="0"/>
                <a:cs typeface="Arial" panose="020B0604020202020204" pitchFamily="34" charset="0"/>
              </a:rPr>
              <a:t>Collect a Scope of Appointment.</a:t>
            </a:r>
          </a:p>
          <a:p>
            <a:pPr marL="230188" lvl="1" indent="-230188">
              <a:lnSpc>
                <a:spcPct val="100000"/>
              </a:lnSpc>
              <a:spcBef>
                <a:spcPts val="0"/>
              </a:spcBef>
              <a:buAutoNum type="arabicPeriod"/>
            </a:pPr>
            <a:r>
              <a:rPr lang="en-US" sz="1600" b="1" dirty="0">
                <a:solidFill>
                  <a:schemeClr val="tx2"/>
                </a:solidFill>
                <a:latin typeface="Arial" panose="020B0604020202020204" pitchFamily="34" charset="0"/>
                <a:cs typeface="Arial" panose="020B0604020202020204" pitchFamily="34" charset="0"/>
              </a:rPr>
              <a:t>Send a marketing kit. </a:t>
            </a:r>
            <a:r>
              <a:rPr lang="en-US" sz="1600" dirty="0">
                <a:solidFill>
                  <a:schemeClr val="tx2"/>
                </a:solidFill>
                <a:latin typeface="Arial" panose="020B0604020202020204" pitchFamily="34" charset="0"/>
                <a:cs typeface="Arial" panose="020B0604020202020204" pitchFamily="34" charset="0"/>
              </a:rPr>
              <a:t>Provide the Medicare beneficiary appropriate sales kit information ahead of time via email or postal service. This could include a benefit summary, star rating, formulary, etc. Give the beneficiary a chance to review prior to and be sure to reference during your virtual appointment.</a:t>
            </a:r>
          </a:p>
          <a:p>
            <a:pPr marL="230188" lvl="1" indent="-230188">
              <a:lnSpc>
                <a:spcPct val="100000"/>
              </a:lnSpc>
              <a:spcBef>
                <a:spcPts val="0"/>
              </a:spcBef>
              <a:buAutoNum type="arabicPeriod"/>
            </a:pPr>
            <a:r>
              <a:rPr lang="en-US" sz="1600" b="1" dirty="0">
                <a:solidFill>
                  <a:schemeClr val="tx2"/>
                </a:solidFill>
                <a:latin typeface="Arial" panose="020B0604020202020204" pitchFamily="34" charset="0"/>
                <a:cs typeface="Arial" panose="020B0604020202020204" pitchFamily="34" charset="0"/>
              </a:rPr>
              <a:t>Set an appointment. </a:t>
            </a:r>
            <a:r>
              <a:rPr lang="en-US" sz="1600" dirty="0">
                <a:solidFill>
                  <a:schemeClr val="tx2"/>
                </a:solidFill>
                <a:latin typeface="Arial" panose="020B0604020202020204" pitchFamily="34" charset="0"/>
                <a:cs typeface="Arial" panose="020B0604020202020204" pitchFamily="34" charset="0"/>
              </a:rPr>
              <a:t>When conducting a virtual or telephonic sales presentation, conduct as you would in person. </a:t>
            </a:r>
          </a:p>
          <a:p>
            <a:pPr marL="493713" lvl="2" indent="-263525">
              <a:lnSpc>
                <a:spcPct val="100000"/>
              </a:lnSpc>
              <a:spcBef>
                <a:spcPts val="0"/>
              </a:spcBef>
            </a:pPr>
            <a:r>
              <a:rPr lang="en-US" sz="1600" dirty="0">
                <a:solidFill>
                  <a:schemeClr val="tx2"/>
                </a:solidFill>
                <a:latin typeface="Arial" panose="020B0604020202020204" pitchFamily="34" charset="0"/>
                <a:cs typeface="Arial" panose="020B0604020202020204" pitchFamily="34" charset="0"/>
              </a:rPr>
              <a:t>Warm up with the prospect</a:t>
            </a:r>
          </a:p>
          <a:p>
            <a:pPr marL="493713" lvl="2" indent="-263525">
              <a:lnSpc>
                <a:spcPct val="100000"/>
              </a:lnSpc>
              <a:spcBef>
                <a:spcPts val="0"/>
              </a:spcBef>
            </a:pPr>
            <a:r>
              <a:rPr lang="en-US" sz="1600" dirty="0">
                <a:solidFill>
                  <a:schemeClr val="tx2"/>
                </a:solidFill>
                <a:latin typeface="Arial" panose="020B0604020202020204" pitchFamily="34" charset="0"/>
                <a:cs typeface="Arial" panose="020B0604020202020204" pitchFamily="34" charset="0"/>
              </a:rPr>
              <a:t>Provide full disclosure</a:t>
            </a:r>
          </a:p>
          <a:p>
            <a:pPr marL="493713" lvl="2" indent="-263525">
              <a:lnSpc>
                <a:spcPct val="100000"/>
              </a:lnSpc>
              <a:spcBef>
                <a:spcPts val="0"/>
              </a:spcBef>
            </a:pPr>
            <a:r>
              <a:rPr lang="en-US" sz="1600" dirty="0">
                <a:solidFill>
                  <a:schemeClr val="tx2"/>
                </a:solidFill>
                <a:latin typeface="Arial" panose="020B0604020202020204" pitchFamily="34" charset="0"/>
                <a:cs typeface="Arial" panose="020B0604020202020204" pitchFamily="34" charset="0"/>
              </a:rPr>
              <a:t>Complete needs analysis, drug search and provider lookup</a:t>
            </a:r>
          </a:p>
          <a:p>
            <a:pPr marL="493713" lvl="2" indent="-263525">
              <a:lnSpc>
                <a:spcPct val="100000"/>
              </a:lnSpc>
              <a:spcBef>
                <a:spcPts val="0"/>
              </a:spcBef>
            </a:pPr>
            <a:r>
              <a:rPr lang="en-US" sz="1600" dirty="0">
                <a:solidFill>
                  <a:schemeClr val="tx2"/>
                </a:solidFill>
                <a:latin typeface="Arial" panose="020B0604020202020204" pitchFamily="34" charset="0"/>
                <a:cs typeface="Arial" panose="020B0604020202020204" pitchFamily="34" charset="0"/>
              </a:rPr>
              <a:t>Provide a complete benefits review</a:t>
            </a:r>
          </a:p>
          <a:p>
            <a:pPr marL="493713" lvl="2" indent="-263525">
              <a:lnSpc>
                <a:spcPct val="100000"/>
              </a:lnSpc>
              <a:spcBef>
                <a:spcPts val="0"/>
              </a:spcBef>
              <a:spcAft>
                <a:spcPts val="300"/>
              </a:spcAft>
            </a:pPr>
            <a:r>
              <a:rPr lang="en-US" sz="1600" dirty="0">
                <a:solidFill>
                  <a:schemeClr val="tx2"/>
                </a:solidFill>
                <a:latin typeface="Arial" panose="020B0604020202020204" pitchFamily="34" charset="0"/>
                <a:cs typeface="Arial" panose="020B0604020202020204" pitchFamily="34" charset="0"/>
              </a:rPr>
              <a:t>Answer questions</a:t>
            </a:r>
          </a:p>
          <a:p>
            <a:pPr marL="0" indent="0">
              <a:lnSpc>
                <a:spcPct val="100000"/>
              </a:lnSpc>
              <a:spcBef>
                <a:spcPts val="0"/>
              </a:spcBef>
              <a:buNone/>
            </a:pPr>
            <a:r>
              <a:rPr lang="en-US" sz="1600" b="1" dirty="0">
                <a:solidFill>
                  <a:schemeClr val="tx2"/>
                </a:solidFill>
                <a:latin typeface="Arial" panose="020B0604020202020204" pitchFamily="34" charset="0"/>
                <a:cs typeface="Arial" panose="020B0604020202020204" pitchFamily="34" charset="0"/>
              </a:rPr>
              <a:t>IMPORTANT: </a:t>
            </a:r>
            <a:r>
              <a:rPr lang="en-US" sz="1600" dirty="0">
                <a:solidFill>
                  <a:schemeClr val="tx2"/>
                </a:solidFill>
                <a:latin typeface="Arial" panose="020B0604020202020204" pitchFamily="34" charset="0"/>
                <a:cs typeface="Arial" panose="020B0604020202020204" pitchFamily="34" charset="0"/>
              </a:rPr>
              <a:t>When conducting virtual or telephonic MAPD Sales Presentations, all current CMS Medicare marketing guidelines must be followed. It is good practice to record your call, showing your presentation has included all compliance measures. </a:t>
            </a:r>
          </a:p>
        </p:txBody>
      </p:sp>
    </p:spTree>
    <p:extLst>
      <p:ext uri="{BB962C8B-B14F-4D97-AF65-F5344CB8AC3E}">
        <p14:creationId xmlns:p14="http://schemas.microsoft.com/office/powerpoint/2010/main" val="315329309"/>
      </p:ext>
    </p:extLst>
  </p:cSld>
  <p:clrMapOvr>
    <a:masterClrMapping/>
  </p:clrMapOvr>
</p:sld>
</file>

<file path=ppt/theme/theme1.xml><?xml version="1.0" encoding="utf-8"?>
<a:theme xmlns:a="http://schemas.openxmlformats.org/drawingml/2006/main" name="HFHP19-002_New Powerpoint Template_HFHP and AdventHealth">
  <a:themeElements>
    <a:clrScheme name="Custom 15">
      <a:dk1>
        <a:srgbClr val="000000"/>
      </a:dk1>
      <a:lt1>
        <a:srgbClr val="FFFFFF"/>
      </a:lt1>
      <a:dk2>
        <a:srgbClr val="192757"/>
      </a:dk2>
      <a:lt2>
        <a:srgbClr val="E7E6E6"/>
      </a:lt2>
      <a:accent1>
        <a:srgbClr val="192756"/>
      </a:accent1>
      <a:accent2>
        <a:srgbClr val="3D7CBC"/>
      </a:accent2>
      <a:accent3>
        <a:srgbClr val="C8C9C8"/>
      </a:accent3>
      <a:accent4>
        <a:srgbClr val="D9E6F3"/>
      </a:accent4>
      <a:accent5>
        <a:srgbClr val="286096"/>
      </a:accent5>
      <a:accent6>
        <a:srgbClr val="3E3F3E"/>
      </a:accent6>
      <a:hlink>
        <a:srgbClr val="2D5D8D"/>
      </a:hlink>
      <a:folHlink>
        <a:srgbClr val="8D284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1D394F0-82FE-BA4C-843C-5D6DE7EE6B3D}" vid="{71E87D9A-3834-EF46-BF0C-9E160265AD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Dual Logo Powerpoint Template</Template>
  <TotalTime>2360</TotalTime>
  <Words>1423</Words>
  <Application>Microsoft Office PowerPoint</Application>
  <PresentationFormat>On-screen Show (4:3)</PresentationFormat>
  <Paragraphs>149</Paragraphs>
  <Slides>17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HFHP19-002_New Powerpoint Template_HFHP and AdventHealth</vt:lpstr>
      <vt:lpstr>Medicare Beneficiary  Sales Presentation  and Enrollment</vt:lpstr>
      <vt:lpstr>Module Description</vt:lpstr>
      <vt:lpstr>Sales Presentation Process</vt:lpstr>
      <vt:lpstr>Sales Presentation Process</vt:lpstr>
      <vt:lpstr>Sales Presentation Process</vt:lpstr>
      <vt:lpstr>Scope of Appointment</vt:lpstr>
      <vt:lpstr>Scope of  Appointment</vt:lpstr>
      <vt:lpstr>Sales Presentation Process</vt:lpstr>
      <vt:lpstr>Virtual Sales Presentation</vt:lpstr>
      <vt:lpstr>Does the Beneficiary  Have Other Insurance?</vt:lpstr>
      <vt:lpstr>Medicare Beneficiary Enrollment</vt:lpstr>
      <vt:lpstr>Expectations After Submitting the  Signed  Application</vt:lpstr>
      <vt:lpstr>Premium Payment Options</vt:lpstr>
      <vt:lpstr>Broker Responsibilities</vt:lpstr>
      <vt:lpstr>Consequences</vt:lpstr>
      <vt:lpstr>Helpful Contacts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(44 pt)</dc:title>
  <dc:creator>Gavin,Tina Marie</dc:creator>
  <cp:lastModifiedBy>Cole, Jennifer</cp:lastModifiedBy>
  <cp:revision>94</cp:revision>
  <dcterms:created xsi:type="dcterms:W3CDTF">2020-01-14T19:13:27Z</dcterms:created>
  <dcterms:modified xsi:type="dcterms:W3CDTF">2021-10-18T14:54:05Z</dcterms:modified>
</cp:coreProperties>
</file>